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2"/>
  </p:notesMasterIdLst>
  <p:sldIdLst>
    <p:sldId id="285" r:id="rId2"/>
    <p:sldId id="280" r:id="rId3"/>
    <p:sldId id="281" r:id="rId4"/>
    <p:sldId id="282" r:id="rId5"/>
    <p:sldId id="283" r:id="rId6"/>
    <p:sldId id="284" r:id="rId7"/>
    <p:sldId id="286" r:id="rId8"/>
    <p:sldId id="287" r:id="rId9"/>
    <p:sldId id="288" r:id="rId10"/>
    <p:sldId id="289" r:id="rId11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75655" autoAdjust="0"/>
  </p:normalViewPr>
  <p:slideViewPr>
    <p:cSldViewPr>
      <p:cViewPr varScale="1">
        <p:scale>
          <a:sx n="64" d="100"/>
          <a:sy n="64" d="100"/>
        </p:scale>
        <p:origin x="-15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F9ACB4A-3D33-4222-B0EA-99B0DF57DD96}" type="datetimeFigureOut">
              <a:rPr lang="he-IL" smtClean="0"/>
              <a:pPr/>
              <a:t>ט"ו/תשרי/תשפ"א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F34D9A2-2415-4DB5-B217-C34A102B7343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34D9A2-2415-4DB5-B217-C34A102B7343}" type="slidenum">
              <a:rPr lang="he-IL" smtClean="0"/>
              <a:pPr/>
              <a:t>3</a:t>
            </a:fld>
            <a:endParaRPr lang="he-IL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34D9A2-2415-4DB5-B217-C34A102B7343}" type="slidenum">
              <a:rPr lang="he-IL" smtClean="0"/>
              <a:pPr/>
              <a:t>4</a:t>
            </a:fld>
            <a:endParaRPr lang="he-I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392C3-F603-4377-AD18-63E0917622C5}" type="datetimeFigureOut">
              <a:rPr lang="he-IL" smtClean="0"/>
              <a:pPr/>
              <a:t>ט"ו/תשרי/תשפ"א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0EF12-8184-4A3E-BB40-FA3BCD9D5037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392C3-F603-4377-AD18-63E0917622C5}" type="datetimeFigureOut">
              <a:rPr lang="he-IL" smtClean="0"/>
              <a:pPr/>
              <a:t>ט"ו/תשרי/תשפ"א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0EF12-8184-4A3E-BB40-FA3BCD9D5037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392C3-F603-4377-AD18-63E0917622C5}" type="datetimeFigureOut">
              <a:rPr lang="he-IL" smtClean="0"/>
              <a:pPr/>
              <a:t>ט"ו/תשרי/תשפ"א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0EF12-8184-4A3E-BB40-FA3BCD9D5037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392C3-F603-4377-AD18-63E0917622C5}" type="datetimeFigureOut">
              <a:rPr lang="he-IL" smtClean="0"/>
              <a:pPr/>
              <a:t>ט"ו/תשרי/תשפ"א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0EF12-8184-4A3E-BB40-FA3BCD9D5037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392C3-F603-4377-AD18-63E0917622C5}" type="datetimeFigureOut">
              <a:rPr lang="he-IL" smtClean="0"/>
              <a:pPr/>
              <a:t>ט"ו/תשרי/תשפ"א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0EF12-8184-4A3E-BB40-FA3BCD9D5037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392C3-F603-4377-AD18-63E0917622C5}" type="datetimeFigureOut">
              <a:rPr lang="he-IL" smtClean="0"/>
              <a:pPr/>
              <a:t>ט"ו/תשרי/תשפ"א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0EF12-8184-4A3E-BB40-FA3BCD9D5037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392C3-F603-4377-AD18-63E0917622C5}" type="datetimeFigureOut">
              <a:rPr lang="he-IL" smtClean="0"/>
              <a:pPr/>
              <a:t>ט"ו/תשרי/תשפ"א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0EF12-8184-4A3E-BB40-FA3BCD9D5037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392C3-F603-4377-AD18-63E0917622C5}" type="datetimeFigureOut">
              <a:rPr lang="he-IL" smtClean="0"/>
              <a:pPr/>
              <a:t>ט"ו/תשרי/תשפ"א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0EF12-8184-4A3E-BB40-FA3BCD9D5037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392C3-F603-4377-AD18-63E0917622C5}" type="datetimeFigureOut">
              <a:rPr lang="he-IL" smtClean="0"/>
              <a:pPr/>
              <a:t>ט"ו/תשרי/תשפ"א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0EF12-8184-4A3E-BB40-FA3BCD9D5037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392C3-F603-4377-AD18-63E0917622C5}" type="datetimeFigureOut">
              <a:rPr lang="he-IL" smtClean="0"/>
              <a:pPr/>
              <a:t>ט"ו/תשרי/תשפ"א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0EF12-8184-4A3E-BB40-FA3BCD9D5037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392C3-F603-4377-AD18-63E0917622C5}" type="datetimeFigureOut">
              <a:rPr lang="he-IL" smtClean="0"/>
              <a:pPr/>
              <a:t>ט"ו/תשרי/תשפ"א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0EF12-8184-4A3E-BB40-FA3BCD9D5037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392C3-F603-4377-AD18-63E0917622C5}" type="datetimeFigureOut">
              <a:rPr lang="he-IL" smtClean="0"/>
              <a:pPr/>
              <a:t>ט"ו/תשרי/תשפ"א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0EF12-8184-4A3E-BB40-FA3BCD9D5037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-2857552" y="785794"/>
            <a:ext cx="102870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4000" dirty="0" smtClean="0"/>
              <a:t>             الفن السريالي   </a:t>
            </a:r>
            <a:endParaRPr lang="he-IL" sz="4000" dirty="0"/>
          </a:p>
        </p:txBody>
      </p:sp>
      <p:pic>
        <p:nvPicPr>
          <p:cNvPr id="10242" name="Picture 2" descr="نتيجة بحث الصور عن الفن السريالي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1428736"/>
            <a:ext cx="7170418" cy="445320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الفن السريالي 1008732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1"/>
            <a:ext cx="492252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714348" y="857233"/>
            <a:ext cx="7429552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800" dirty="0" smtClean="0"/>
              <a:t>قد اعتمد السرياليون في رسوماتهم على الأشياء الواقعية تستخدم كرموز للتعبير عن أحلامهم </a:t>
            </a:r>
            <a:br>
              <a:rPr lang="ar-SA" sz="2800" dirty="0" smtClean="0"/>
            </a:br>
            <a:r>
              <a:rPr lang="ar-SA" sz="2800" dirty="0" smtClean="0"/>
              <a:t/>
            </a:r>
            <a:br>
              <a:rPr lang="ar-SA" sz="2800" dirty="0" smtClean="0"/>
            </a:br>
            <a:r>
              <a:rPr lang="ar-SA" sz="2800" dirty="0" smtClean="0"/>
              <a:t>الارتقاء بالأشكال الطبيعية إلى ما فوق الواقع المرئي. و قد لقيت السريالية رواجا كبيرا بلغ ذروته بين </a:t>
            </a:r>
            <a:br>
              <a:rPr lang="ar-SA" sz="2800" dirty="0" smtClean="0"/>
            </a:br>
            <a:r>
              <a:rPr lang="ar-SA" sz="2800" dirty="0" smtClean="0"/>
              <a:t/>
            </a:r>
            <a:br>
              <a:rPr lang="ar-SA" sz="2800" dirty="0" smtClean="0"/>
            </a:br>
            <a:r>
              <a:rPr lang="ar-SA" sz="2800" dirty="0" smtClean="0"/>
              <a:t>عامي 1924-1929 </a:t>
            </a:r>
            <a:r>
              <a:rPr lang="ar-SA" sz="2800" dirty="0" err="1" smtClean="0"/>
              <a:t>و</a:t>
            </a:r>
            <a:r>
              <a:rPr lang="ar-SA" sz="2800" dirty="0" smtClean="0"/>
              <a:t> كان آخر معارضهم في باريس عام 1947. ومن أهم أقطابها الفنان الأسباني</a:t>
            </a:r>
            <a:br>
              <a:rPr lang="ar-SA" sz="2800" dirty="0" smtClean="0"/>
            </a:br>
            <a:r>
              <a:rPr lang="ar-SA" sz="2800" dirty="0" smtClean="0"/>
              <a:t/>
            </a:r>
            <a:br>
              <a:rPr lang="ar-SA" sz="2800" dirty="0" smtClean="0"/>
            </a:br>
            <a:r>
              <a:rPr lang="ar-SA" sz="2800" dirty="0" smtClean="0"/>
              <a:t>سلفادور دالي(1904-1989). ومن بعض أعماله الفنية "الخلوة"، "تداعي الذاكرة"، "الآثار" </a:t>
            </a:r>
            <a:r>
              <a:rPr lang="ar-SA" sz="2800" dirty="0" err="1" smtClean="0"/>
              <a:t>و</a:t>
            </a:r>
            <a:r>
              <a:rPr lang="ar-SA" sz="2800" dirty="0" smtClean="0"/>
              <a:t>"البناء".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/>
            </a:r>
            <a:br>
              <a:rPr lang="ar-SA" dirty="0" smtClean="0"/>
            </a:b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1500166" y="1000109"/>
            <a:ext cx="628654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800" dirty="0" smtClean="0"/>
              <a:t>نشأت المدرسة </a:t>
            </a:r>
            <a:r>
              <a:rPr lang="ar-SA" sz="2800" dirty="0" err="1" smtClean="0"/>
              <a:t>السيريالية</a:t>
            </a:r>
            <a:r>
              <a:rPr lang="ar-SA" sz="2800" dirty="0" smtClean="0"/>
              <a:t> الفنية في فرنسا، وازدهرت في العقدين الثاني والثالث من القرن </a:t>
            </a:r>
            <a:br>
              <a:rPr lang="ar-SA" sz="2800" dirty="0" smtClean="0"/>
            </a:br>
            <a:r>
              <a:rPr lang="ar-SA" sz="2800" dirty="0" smtClean="0"/>
              <a:t/>
            </a:r>
            <a:br>
              <a:rPr lang="ar-SA" sz="2800" dirty="0" smtClean="0"/>
            </a:br>
            <a:r>
              <a:rPr lang="ar-SA" sz="2800" dirty="0" smtClean="0"/>
              <a:t>العشرين ...وتميزت بالتركيز على كل ما هو غريب ومتناقض ولا شعوري. وكانت </a:t>
            </a:r>
            <a:r>
              <a:rPr lang="ar-SA" sz="2800" dirty="0" err="1" smtClean="0"/>
              <a:t>السيريالية</a:t>
            </a:r>
            <a:r>
              <a:rPr lang="ar-SA" sz="2800" dirty="0" smtClean="0"/>
              <a:t> تهدف إلى</a:t>
            </a:r>
            <a:br>
              <a:rPr lang="ar-SA" sz="2800" dirty="0" smtClean="0"/>
            </a:br>
            <a:r>
              <a:rPr lang="ar-SA" sz="2800" dirty="0" smtClean="0"/>
              <a:t/>
            </a:r>
            <a:br>
              <a:rPr lang="ar-SA" sz="2800" dirty="0" smtClean="0"/>
            </a:br>
            <a:r>
              <a:rPr lang="ar-SA" sz="2800" dirty="0" smtClean="0"/>
              <a:t>البعد عن الحقيقة وإطلاق الأفكار المكبوتة والتصورات الخيالية وسيطرة الأحلام. واعتمد فنانو </a:t>
            </a:r>
            <a:r>
              <a:rPr lang="ar-SA" sz="2800" dirty="0" err="1" smtClean="0"/>
              <a:t>السيريالية</a:t>
            </a:r>
            <a:r>
              <a:rPr lang="ar-SA" sz="2800" dirty="0" smtClean="0"/>
              <a:t/>
            </a:r>
            <a:br>
              <a:rPr lang="ar-SA" sz="2800" dirty="0" smtClean="0"/>
            </a:br>
            <a:r>
              <a:rPr lang="ar-SA" sz="2800" dirty="0" smtClean="0"/>
              <a:t/>
            </a:r>
            <a:br>
              <a:rPr lang="ar-SA" sz="2800" dirty="0" smtClean="0"/>
            </a:br>
            <a:r>
              <a:rPr lang="ar-SA" sz="2800" dirty="0" smtClean="0"/>
              <a:t>على نظريات </a:t>
            </a:r>
            <a:r>
              <a:rPr lang="ar-SA" sz="2800" dirty="0" err="1" smtClean="0"/>
              <a:t>فرويد</a:t>
            </a:r>
            <a:r>
              <a:rPr lang="ar-SA" sz="2800" dirty="0" smtClean="0"/>
              <a:t> رائد التحليل النفسي، خاصة فيما يتعلق بتفسير الأحلام</a:t>
            </a:r>
            <a:endParaRPr lang="he-IL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1714480" y="1142984"/>
            <a:ext cx="571504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800" dirty="0" smtClean="0"/>
              <a:t>وصف النقاد اللوحات </a:t>
            </a:r>
            <a:r>
              <a:rPr lang="ar-SA" sz="2800" dirty="0" err="1" smtClean="0"/>
              <a:t>السيريالية</a:t>
            </a:r>
            <a:r>
              <a:rPr lang="ar-SA" sz="2800" dirty="0" smtClean="0"/>
              <a:t> بأنها تلقائية فنية ونفسية، تعتمد على التعبير بالألوان عن الأفكار</a:t>
            </a:r>
            <a:br>
              <a:rPr lang="ar-SA" sz="2800" dirty="0" smtClean="0"/>
            </a:br>
            <a:r>
              <a:rPr lang="ar-SA" sz="2800" dirty="0" smtClean="0"/>
              <a:t/>
            </a:r>
            <a:br>
              <a:rPr lang="ar-SA" sz="2800" dirty="0" smtClean="0"/>
            </a:br>
            <a:r>
              <a:rPr lang="ar-SA" sz="2800" dirty="0" smtClean="0"/>
              <a:t>اللاشعورية والإيمان بالقدرة الهائلة للأحلام. وتخلصت </a:t>
            </a:r>
            <a:r>
              <a:rPr lang="ar-SA" sz="2800" dirty="0" err="1" smtClean="0"/>
              <a:t>السيرالية</a:t>
            </a:r>
            <a:r>
              <a:rPr lang="ar-SA" sz="2800" dirty="0" smtClean="0"/>
              <a:t> من مبادئ الرسم التقليدية. في التركيبات</a:t>
            </a:r>
            <a:br>
              <a:rPr lang="ar-SA" sz="2800" dirty="0" smtClean="0"/>
            </a:br>
            <a:r>
              <a:rPr lang="ar-SA" sz="2800" dirty="0" smtClean="0"/>
              <a:t/>
            </a:r>
            <a:br>
              <a:rPr lang="ar-SA" sz="2800" dirty="0" smtClean="0"/>
            </a:br>
            <a:r>
              <a:rPr lang="ar-SA" sz="2800" dirty="0" smtClean="0"/>
              <a:t>الغربية لأجسام غير مرتبطة </a:t>
            </a:r>
            <a:r>
              <a:rPr lang="ar-SA" sz="2800" dirty="0" err="1" smtClean="0"/>
              <a:t>ببعضها</a:t>
            </a:r>
            <a:r>
              <a:rPr lang="ar-SA" sz="2800" dirty="0" smtClean="0"/>
              <a:t> البعض لخلق إحساس بعدم الواقعية إذ أنها تعتمد على </a:t>
            </a:r>
            <a:r>
              <a:rPr lang="ar-SA" sz="2800" dirty="0" err="1" smtClean="0"/>
              <a:t>اللا</a:t>
            </a:r>
            <a:r>
              <a:rPr lang="ar-SA" sz="2800" dirty="0" smtClean="0"/>
              <a:t> شعور</a:t>
            </a:r>
            <a:br>
              <a:rPr lang="ar-SA" sz="2800" dirty="0" smtClean="0"/>
            </a:br>
            <a:endParaRPr lang="he-IL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1071538" y="571480"/>
            <a:ext cx="71438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800" dirty="0" smtClean="0"/>
              <a:t>واهتمت </a:t>
            </a:r>
            <a:r>
              <a:rPr lang="ar-SA" sz="2800" dirty="0" err="1" smtClean="0"/>
              <a:t>السيريالية</a:t>
            </a:r>
            <a:r>
              <a:rPr lang="ar-SA" sz="2800" dirty="0" smtClean="0"/>
              <a:t> بالمضمون وليس بالشكل ولهذا تبدو لوحاتها غامضة ومعقدة، وإن كانت منبعاً فنياً</a:t>
            </a:r>
            <a:br>
              <a:rPr lang="ar-SA" sz="2800" dirty="0" smtClean="0"/>
            </a:br>
            <a:r>
              <a:rPr lang="ar-SA" sz="2800" dirty="0" smtClean="0"/>
              <a:t/>
            </a:r>
            <a:br>
              <a:rPr lang="ar-SA" sz="2800" dirty="0" smtClean="0"/>
            </a:br>
            <a:r>
              <a:rPr lang="ar-SA" sz="2800" dirty="0" smtClean="0"/>
              <a:t>لاكتشافات تشكيلية رمزية لا نهاية لها، تحمل المضامين الفكرية والانفعالية التي تحتاج إلى ترجمة من</a:t>
            </a:r>
            <a:br>
              <a:rPr lang="ar-SA" sz="2800" dirty="0" smtClean="0"/>
            </a:br>
            <a:r>
              <a:rPr lang="ar-SA" sz="2800" dirty="0" smtClean="0"/>
              <a:t/>
            </a:r>
            <a:br>
              <a:rPr lang="ar-SA" sz="2800" dirty="0" smtClean="0"/>
            </a:br>
            <a:r>
              <a:rPr lang="ar-SA" sz="2800" dirty="0" smtClean="0"/>
              <a:t>الجمهور المتذوق، كي يدرك مغزاها حسب خبراته الماضية. والانفعالات التي تعتمد عليها </a:t>
            </a:r>
            <a:r>
              <a:rPr lang="ar-SA" sz="2800" dirty="0" err="1" smtClean="0"/>
              <a:t>السيريالية</a:t>
            </a:r>
            <a:r>
              <a:rPr lang="ar-SA" sz="2800" dirty="0" smtClean="0"/>
              <a:t/>
            </a:r>
            <a:br>
              <a:rPr lang="ar-SA" sz="2800" dirty="0" smtClean="0"/>
            </a:br>
            <a:r>
              <a:rPr lang="ar-SA" sz="2800" dirty="0" smtClean="0"/>
              <a:t/>
            </a:r>
            <a:br>
              <a:rPr lang="ar-SA" sz="2800" dirty="0" smtClean="0"/>
            </a:br>
            <a:r>
              <a:rPr lang="ar-SA" sz="2800" dirty="0" smtClean="0"/>
              <a:t>تظهر ما خلف الحقيقة البصرية الظاهرة، إذ أن المظهر الخارجي الذي شغل الفنانين في </a:t>
            </a:r>
            <a:r>
              <a:rPr lang="ar-SA" sz="2800" dirty="0" err="1" smtClean="0"/>
              <a:t>حقبات</a:t>
            </a:r>
            <a:r>
              <a:rPr lang="ar-SA" sz="2800" dirty="0" smtClean="0"/>
              <a:t> كثيرة لا</a:t>
            </a:r>
            <a:br>
              <a:rPr lang="ar-SA" sz="2800" dirty="0" smtClean="0"/>
            </a:br>
            <a:endParaRPr lang="he-IL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1357290" y="1285860"/>
            <a:ext cx="650085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800" dirty="0" smtClean="0"/>
              <a:t>يمثل كل الحقيقة، حيث أنه يخفي الحالة النفسية الداخلية. والفنان </a:t>
            </a:r>
            <a:r>
              <a:rPr lang="ar-SA" sz="2800" dirty="0" err="1" smtClean="0"/>
              <a:t>السيريالي</a:t>
            </a:r>
            <a:r>
              <a:rPr lang="ar-SA" sz="2800" dirty="0" smtClean="0"/>
              <a:t> يكاد أن يكون نصف نائم ويسمح</a:t>
            </a:r>
            <a:br>
              <a:rPr lang="ar-SA" sz="2800" dirty="0" smtClean="0"/>
            </a:br>
            <a:r>
              <a:rPr lang="ar-SA" sz="2800" dirty="0" smtClean="0"/>
              <a:t/>
            </a:r>
            <a:br>
              <a:rPr lang="ar-SA" sz="2800" dirty="0" smtClean="0"/>
            </a:br>
            <a:r>
              <a:rPr lang="ar-SA" sz="2800" dirty="0" smtClean="0"/>
              <a:t>ليده وفرشاته أن تصور إحساساته العضلية وخواطره المتتابعة دون عائق، وفي هذه الحالة تكون اللوحة </a:t>
            </a:r>
            <a:br>
              <a:rPr lang="ar-SA" sz="2800" dirty="0" smtClean="0"/>
            </a:br>
            <a:r>
              <a:rPr lang="ar-SA" sz="2800" dirty="0" smtClean="0"/>
              <a:t/>
            </a:r>
            <a:br>
              <a:rPr lang="ar-SA" sz="2800" dirty="0" smtClean="0"/>
            </a:br>
            <a:r>
              <a:rPr lang="ar-SA" sz="2800" dirty="0" smtClean="0"/>
              <a:t>أكثر صدقاً</a:t>
            </a:r>
            <a:endParaRPr lang="he-IL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نتيجة بحث الصور عن الرسم السريالي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285860"/>
            <a:ext cx="8008331" cy="39290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نتيجة بحث الصور عن الرسم السريالي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500042"/>
            <a:ext cx="5643602" cy="56436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نتيجة بحث الصور عن الرسم السريالي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428604"/>
            <a:ext cx="7358114" cy="57648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81</Words>
  <Application>Microsoft Office PowerPoint</Application>
  <PresentationFormat>‫הצגה על המסך (4:3)</PresentationFormat>
  <Paragraphs>8</Paragraphs>
  <Slides>10</Slides>
  <Notes>2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10</vt:i4>
      </vt:variant>
    </vt:vector>
  </HeadingPairs>
  <TitlesOfParts>
    <vt:vector size="11" baseType="lpstr">
      <vt:lpstr>ערכת נושא Office</vt:lpstr>
      <vt:lpstr>שקופית 1</vt:lpstr>
      <vt:lpstr>שקופית 2</vt:lpstr>
      <vt:lpstr>שקופית 3</vt:lpstr>
      <vt:lpstr>שקופית 4</vt:lpstr>
      <vt:lpstr>שקופית 5</vt:lpstr>
      <vt:lpstr>שקופית 6</vt:lpstr>
      <vt:lpstr>שקופית 7</vt:lpstr>
      <vt:lpstr>שקופית 8</vt:lpstr>
      <vt:lpstr>שקופית 9</vt:lpstr>
      <vt:lpstr>שקופית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acer</dc:creator>
  <cp:lastModifiedBy>acer</cp:lastModifiedBy>
  <cp:revision>73</cp:revision>
  <dcterms:created xsi:type="dcterms:W3CDTF">2014-02-24T07:05:10Z</dcterms:created>
  <dcterms:modified xsi:type="dcterms:W3CDTF">2020-10-03T19:14:19Z</dcterms:modified>
</cp:coreProperties>
</file>