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7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4B57-0941-44E0-A3C8-870513CD8594}" type="datetimeFigureOut">
              <a:rPr lang="he-IL" smtClean="0"/>
              <a:t>כ'/חשון/תשפ"ד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6ABE-DD0F-4F65-BC5B-D5EADAF7A999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29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4B57-0941-44E0-A3C8-870513CD8594}" type="datetimeFigureOut">
              <a:rPr lang="he-IL" smtClean="0"/>
              <a:t>כ'/חשון/תשפ"ד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6ABE-DD0F-4F65-BC5B-D5EADAF7A9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985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4B57-0941-44E0-A3C8-870513CD8594}" type="datetimeFigureOut">
              <a:rPr lang="he-IL" smtClean="0"/>
              <a:t>כ'/חשון/תשפ"ד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6ABE-DD0F-4F65-BC5B-D5EADAF7A9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391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4B57-0941-44E0-A3C8-870513CD8594}" type="datetimeFigureOut">
              <a:rPr lang="he-IL" smtClean="0"/>
              <a:t>כ'/חשון/תשפ"ד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6ABE-DD0F-4F65-BC5B-D5EADAF7A999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0055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4B57-0941-44E0-A3C8-870513CD8594}" type="datetimeFigureOut">
              <a:rPr lang="he-IL" smtClean="0"/>
              <a:t>כ'/חשון/תשפ"ד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6ABE-DD0F-4F65-BC5B-D5EADAF7A9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5034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4B57-0941-44E0-A3C8-870513CD8594}" type="datetimeFigureOut">
              <a:rPr lang="he-IL" smtClean="0"/>
              <a:t>כ'/חשון/תשפ"ד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6ABE-DD0F-4F65-BC5B-D5EADAF7A999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168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4B57-0941-44E0-A3C8-870513CD8594}" type="datetimeFigureOut">
              <a:rPr lang="he-IL" smtClean="0"/>
              <a:t>כ'/חשון/תשפ"ד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6ABE-DD0F-4F65-BC5B-D5EADAF7A9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207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4B57-0941-44E0-A3C8-870513CD8594}" type="datetimeFigureOut">
              <a:rPr lang="he-IL" smtClean="0"/>
              <a:t>כ'/חשון/תשפ"ד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6ABE-DD0F-4F65-BC5B-D5EADAF7A9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469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4B57-0941-44E0-A3C8-870513CD8594}" type="datetimeFigureOut">
              <a:rPr lang="he-IL" smtClean="0"/>
              <a:t>כ'/חשון/תשפ"ד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6ABE-DD0F-4F65-BC5B-D5EADAF7A9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343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4B57-0941-44E0-A3C8-870513CD8594}" type="datetimeFigureOut">
              <a:rPr lang="he-IL" smtClean="0"/>
              <a:t>כ'/חשון/תשפ"ד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6ABE-DD0F-4F65-BC5B-D5EADAF7A9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551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4B57-0941-44E0-A3C8-870513CD8594}" type="datetimeFigureOut">
              <a:rPr lang="he-IL" smtClean="0"/>
              <a:t>כ'/חשון/תשפ"ד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6ABE-DD0F-4F65-BC5B-D5EADAF7A9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898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4B57-0941-44E0-A3C8-870513CD8594}" type="datetimeFigureOut">
              <a:rPr lang="he-IL" smtClean="0"/>
              <a:t>כ'/חשון/תשפ"ד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6ABE-DD0F-4F65-BC5B-D5EADAF7A9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350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4B57-0941-44E0-A3C8-870513CD8594}" type="datetimeFigureOut">
              <a:rPr lang="he-IL" smtClean="0"/>
              <a:t>כ'/חשון/תשפ"ד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6ABE-DD0F-4F65-BC5B-D5EADAF7A9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231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4B57-0941-44E0-A3C8-870513CD8594}" type="datetimeFigureOut">
              <a:rPr lang="he-IL" smtClean="0"/>
              <a:t>כ'/חשון/תשפ"ד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6ABE-DD0F-4F65-BC5B-D5EADAF7A9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217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4B57-0941-44E0-A3C8-870513CD8594}" type="datetimeFigureOut">
              <a:rPr lang="he-IL" smtClean="0"/>
              <a:t>כ'/חשון/תשפ"ד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6ABE-DD0F-4F65-BC5B-D5EADAF7A9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699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4B57-0941-44E0-A3C8-870513CD8594}" type="datetimeFigureOut">
              <a:rPr lang="he-IL" smtClean="0"/>
              <a:t>כ'/חשון/תשפ"ד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6ABE-DD0F-4F65-BC5B-D5EADAF7A9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800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4B57-0941-44E0-A3C8-870513CD8594}" type="datetimeFigureOut">
              <a:rPr lang="he-IL" smtClean="0"/>
              <a:t>כ'/חשון/תשפ"ד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6ABE-DD0F-4F65-BC5B-D5EADAF7A9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84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444B57-0941-44E0-A3C8-870513CD8594}" type="datetimeFigureOut">
              <a:rPr lang="he-IL" smtClean="0"/>
              <a:t>כ'/חשון/תשפ"ד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C86ABE-DD0F-4F65-BC5B-D5EADAF7A9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8647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פני אדם, אומנות ילדים, סרט מצויר, מכשיר כתיבה&#10;&#10;התיאור נוצר באופן אוטומטי">
            <a:extLst>
              <a:ext uri="{FF2B5EF4-FFF2-40B4-BE49-F238E27FC236}">
                <a16:creationId xmlns:a16="http://schemas.microsoft.com/office/drawing/2014/main" id="{B7D04C28-BD77-506B-45AF-DDC2B6D83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99184" l="1361" r="99320">
                        <a14:foregroundMark x1="10612" y1="44286" x2="8980" y2="36122"/>
                        <a14:foregroundMark x1="6321" y1="35552" x2="1361" y2="34490"/>
                        <a14:foregroundMark x1="8980" y1="36122" x2="8307" y2="35978"/>
                        <a14:foregroundMark x1="2699" y1="28917" x2="3810" y2="24286"/>
                        <a14:foregroundMark x1="1361" y1="34490" x2="1884" y2="32310"/>
                        <a14:foregroundMark x1="3810" y1="24286" x2="8980" y2="19184"/>
                        <a14:foregroundMark x1="8980" y1="19184" x2="15374" y2="20204"/>
                        <a14:foregroundMark x1="15374" y1="20204" x2="21497" y2="34898"/>
                        <a14:foregroundMark x1="9660" y1="27347" x2="15102" y2="46122"/>
                        <a14:foregroundMark x1="15102" y1="46122" x2="15102" y2="45918"/>
                        <a14:foregroundMark x1="6939" y1="24286" x2="2386" y2="28664"/>
                        <a14:foregroundMark x1="1483" y1="31985" x2="1361" y2="34082"/>
                        <a14:foregroundMark x1="16190" y1="40612" x2="11973" y2="58163"/>
                        <a14:foregroundMark x1="11973" y1="58163" x2="10884" y2="94898"/>
                        <a14:foregroundMark x1="8707" y1="84490" x2="7755" y2="95918"/>
                        <a14:foregroundMark x1="7755" y1="95918" x2="16599" y2="95510"/>
                        <a14:foregroundMark x1="26395" y1="87551" x2="25170" y2="97143"/>
                        <a14:foregroundMark x1="7619" y1="93673" x2="14694" y2="71633"/>
                        <a14:foregroundMark x1="79184" y1="87347" x2="77959" y2="98776"/>
                        <a14:foregroundMark x1="88163" y1="96531" x2="94422" y2="86939"/>
                        <a14:foregroundMark x1="94422" y1="86939" x2="95238" y2="78571"/>
                        <a14:foregroundMark x1="92501" y1="53803" x2="91292" y2="42865"/>
                        <a14:foregroundMark x1="95238" y1="78571" x2="94381" y2="70820"/>
                        <a14:foregroundMark x1="93333" y1="83469" x2="95102" y2="93878"/>
                        <a14:foregroundMark x1="95102" y1="93878" x2="91156" y2="99184"/>
                        <a14:foregroundMark x1="96190" y1="96122" x2="95102" y2="85918"/>
                        <a14:foregroundMark x1="95102" y1="85918" x2="94830" y2="85918"/>
                        <a14:foregroundMark x1="97707" y1="81554" x2="94150" y2="84082"/>
                        <a14:foregroundMark x1="84354" y1="98776" x2="79456" y2="92041"/>
                        <a14:foregroundMark x1="81769" y1="15102" x2="79728" y2="32857"/>
                        <a14:foregroundMark x1="67075" y1="14082" x2="68299" y2="28163"/>
                        <a14:foregroundMark x1="68299" y1="28163" x2="67891" y2="29796"/>
                        <a14:foregroundMark x1="59048" y1="22245" x2="33197" y2="24286"/>
                        <a14:foregroundMark x1="56054" y1="23878" x2="45170" y2="23673"/>
                        <a14:foregroundMark x1="22721" y1="1633" x2="30748" y2="21633"/>
                        <a14:foregroundMark x1="30748" y1="21633" x2="28027" y2="31429"/>
                        <a14:foregroundMark x1="28027" y1="31429" x2="26939" y2="32653"/>
                        <a14:foregroundMark x1="49524" y1="21224" x2="44490" y2="38980"/>
                        <a14:foregroundMark x1="24354" y1="55306" x2="24898" y2="81633"/>
                        <a14:foregroundMark x1="23673" y1="94082" x2="24762" y2="96939"/>
                        <a14:foregroundMark x1="12517" y1="91633" x2="12517" y2="91633"/>
                        <a14:foregroundMark x1="16701" y1="96339" x2="15646" y2="95510"/>
                        <a14:foregroundMark x1="9660" y1="27347" x2="11565" y2="41429"/>
                        <a14:foregroundMark x1="17415" y1="94694" x2="18503" y2="95102"/>
                        <a14:foregroundMark x1="18912" y1="96122" x2="18912" y2="96122"/>
                        <a14:foregroundMark x1="19592" y1="96122" x2="19592" y2="96122"/>
                        <a14:foregroundMark x1="19592" y1="95918" x2="16190" y2="95918"/>
                        <a14:foregroundMark x1="16190" y1="95510" x2="18231" y2="96327"/>
                        <a14:foregroundMark x1="80544" y1="10000" x2="85170" y2="16122"/>
                        <a14:foregroundMark x1="85170" y1="16122" x2="82993" y2="22449"/>
                        <a14:backgroundMark x1="87619" y1="24490" x2="88163" y2="34286"/>
                        <a14:backgroundMark x1="88163" y1="34286" x2="93333" y2="40000"/>
                        <a14:backgroundMark x1="93333" y1="40000" x2="93605" y2="40204"/>
                        <a14:backgroundMark x1="83946" y1="25102" x2="88163" y2="32857"/>
                        <a14:backgroundMark x1="88163" y1="32857" x2="88571" y2="38776"/>
                        <a14:backgroundMark x1="94558" y1="53878" x2="94286" y2="70816"/>
                        <a14:backgroundMark x1="99728" y1="79796" x2="99592" y2="81837"/>
                        <a14:backgroundMark x1="16190" y1="37143" x2="14966" y2="36327"/>
                        <a14:backgroundMark x1="7619" y1="33878" x2="5170" y2="32041"/>
                        <a14:backgroundMark x1="1769" y1="28163" x2="544" y2="31224"/>
                        <a14:backgroundMark x1="19329" y1="94169" x2="19641" y2="96122"/>
                        <a14:backgroundMark x1="86340" y1="22178" x2="86259" y2="23265"/>
                        <a14:backgroundMark x1="86939" y1="14082" x2="86707" y2="17221"/>
                        <a14:backgroundMark x1="86259" y1="23265" x2="87891" y2="32653"/>
                        <a14:backgroundMark x1="87891" y1="32653" x2="91565" y2="38571"/>
                        <a14:backgroundMark x1="91565" y1="38571" x2="95510" y2="40612"/>
                        <a14:backgroundMark x1="87075" y1="23673" x2="88163" y2="33469"/>
                        <a14:backgroundMark x1="88163" y1="33469" x2="88163" y2="33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20" y="146956"/>
            <a:ext cx="9609364" cy="5914337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356B974F-CECA-5A1F-587A-57BA9D2783A1}"/>
              </a:ext>
            </a:extLst>
          </p:cNvPr>
          <p:cNvSpPr/>
          <p:nvPr/>
        </p:nvSpPr>
        <p:spPr>
          <a:xfrm>
            <a:off x="4054139" y="3345077"/>
            <a:ext cx="39533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حصة الحساب</a:t>
            </a:r>
            <a:endParaRPr lang="he-IL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5A43CE39-5082-99B2-A778-90F0196A3048}"/>
              </a:ext>
            </a:extLst>
          </p:cNvPr>
          <p:cNvSpPr/>
          <p:nvPr/>
        </p:nvSpPr>
        <p:spPr>
          <a:xfrm>
            <a:off x="3515533" y="2237081"/>
            <a:ext cx="50305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الصّف الثالث</a:t>
            </a:r>
            <a:endParaRPr lang="he-IL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E247ED92-384E-E25E-745E-064A50A89020}"/>
              </a:ext>
            </a:extLst>
          </p:cNvPr>
          <p:cNvSpPr/>
          <p:nvPr/>
        </p:nvSpPr>
        <p:spPr>
          <a:xfrm>
            <a:off x="4551784" y="4967933"/>
            <a:ext cx="3088432" cy="513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اعداد: المعلمة </a:t>
            </a:r>
            <a:r>
              <a:rPr lang="ar-SA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منى </a:t>
            </a:r>
            <a:r>
              <a:rPr lang="ar-SA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أبو جويعد</a:t>
            </a:r>
            <a:endParaRPr lang="he-IL" sz="1600" b="1" dirty="0">
              <a:solidFill>
                <a:schemeClr val="bg1"/>
              </a:solidFill>
              <a:latin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78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סרט מצויר, סרטים מצוירים&#10;&#10;התיאור נוצר באופן אוטומטי">
            <a:extLst>
              <a:ext uri="{FF2B5EF4-FFF2-40B4-BE49-F238E27FC236}">
                <a16:creationId xmlns:a16="http://schemas.microsoft.com/office/drawing/2014/main" id="{61D35C69-102E-F301-A4A7-D28EB3E80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232C34BD-6C6B-AE63-94BA-04CBA88C1D56}"/>
              </a:ext>
            </a:extLst>
          </p:cNvPr>
          <p:cNvSpPr/>
          <p:nvPr/>
        </p:nvSpPr>
        <p:spPr>
          <a:xfrm>
            <a:off x="3676175" y="1463397"/>
            <a:ext cx="55691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66</a:t>
            </a:r>
            <a:r>
              <a:rPr lang="he-IL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</a:t>
            </a:r>
            <a:r>
              <a:rPr lang="ar-SA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666</a:t>
            </a:r>
            <a:endParaRPr lang="he-IL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E0CEF90D-FC14-4798-02E9-0B4792037ADC}"/>
              </a:ext>
            </a:extLst>
          </p:cNvPr>
          <p:cNvSpPr txBox="1"/>
          <p:nvPr/>
        </p:nvSpPr>
        <p:spPr>
          <a:xfrm>
            <a:off x="3491100" y="5194751"/>
            <a:ext cx="813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الاسم الموسع للعد حسب المنزلة ؟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869E1C38-FC98-A4EB-2031-F2BBD6D7CD31}"/>
              </a:ext>
            </a:extLst>
          </p:cNvPr>
          <p:cNvSpPr/>
          <p:nvPr/>
        </p:nvSpPr>
        <p:spPr>
          <a:xfrm>
            <a:off x="2201931" y="5783194"/>
            <a:ext cx="8007329" cy="62790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 احاد + 6 عشرات + 6 مئات + 6 أُلوف + 6 عشرات الأٌلوف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4" descr="wkxjh قطعتين/مجموعة 23.2X21.4CM ملصق حائط على شكل خنفساء من الكرتون المحبوب  على شكل نجمة جميلة لغرفة الأطفال: Amazon.ae">
            <a:hlinkClick r:id="rId3" action="ppaction://hlinksldjump"/>
            <a:extLst>
              <a:ext uri="{FF2B5EF4-FFF2-40B4-BE49-F238E27FC236}">
                <a16:creationId xmlns:a16="http://schemas.microsoft.com/office/drawing/2014/main" id="{4ED1C66C-5715-80FC-46B4-3732963C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60" y="4851097"/>
            <a:ext cx="1364132" cy="127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A605F1D1-B197-2C9E-C0CD-5397AF066855}"/>
              </a:ext>
            </a:extLst>
          </p:cNvPr>
          <p:cNvSpPr/>
          <p:nvPr/>
        </p:nvSpPr>
        <p:spPr>
          <a:xfrm>
            <a:off x="1618234" y="4877333"/>
            <a:ext cx="7152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رُجوع</a:t>
            </a:r>
            <a:endParaRPr lang="he-IL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406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סרט מצויר, סרטים מצוירים&#10;&#10;התיאור נוצר באופן אוטומטי">
            <a:extLst>
              <a:ext uri="{FF2B5EF4-FFF2-40B4-BE49-F238E27FC236}">
                <a16:creationId xmlns:a16="http://schemas.microsoft.com/office/drawing/2014/main" id="{E2C73FBD-3A30-4A80-4B02-17985294D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63"/>
            <a:ext cx="12192000" cy="685800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9ECAF8E-1A0F-65D3-219F-8ACB89CDCA2B}"/>
              </a:ext>
            </a:extLst>
          </p:cNvPr>
          <p:cNvSpPr/>
          <p:nvPr/>
        </p:nvSpPr>
        <p:spPr>
          <a:xfrm>
            <a:off x="3498409" y="1496913"/>
            <a:ext cx="54900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44</a:t>
            </a:r>
            <a:r>
              <a:rPr lang="he-IL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</a:t>
            </a:r>
            <a:r>
              <a:rPr lang="ar-SA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444</a:t>
            </a:r>
            <a:endParaRPr lang="he-IL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4964CC4-10A6-A510-2F27-7925F8A1CE0F}"/>
              </a:ext>
            </a:extLst>
          </p:cNvPr>
          <p:cNvSpPr txBox="1"/>
          <p:nvPr/>
        </p:nvSpPr>
        <p:spPr>
          <a:xfrm>
            <a:off x="3733114" y="5299619"/>
            <a:ext cx="525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الاسم الموسع للعدد حسب القيمة؟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E6CE533F-5A42-8D68-EA85-C2F5871A64D4}"/>
              </a:ext>
            </a:extLst>
          </p:cNvPr>
          <p:cNvSpPr/>
          <p:nvPr/>
        </p:nvSpPr>
        <p:spPr>
          <a:xfrm>
            <a:off x="2010258" y="5786422"/>
            <a:ext cx="8917962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/>
              <a:t>4 + 40 + 400 + 4</a:t>
            </a:r>
            <a:r>
              <a:rPr lang="he-IL" sz="3200" b="1" dirty="0"/>
              <a:t>,000 +40,000</a:t>
            </a:r>
            <a:endParaRPr lang="en-US" sz="3200" b="1" dirty="0"/>
          </a:p>
        </p:txBody>
      </p:sp>
      <p:pic>
        <p:nvPicPr>
          <p:cNvPr id="8" name="Picture 4" descr="wkxjh قطعتين/مجموعة 23.2X21.4CM ملصق حائط على شكل خنفساء من الكرتون المحبوب  على شكل نجمة جميلة لغرفة الأطفال: Amazon.ae">
            <a:hlinkClick r:id="rId3" action="ppaction://hlinksldjump"/>
            <a:extLst>
              <a:ext uri="{FF2B5EF4-FFF2-40B4-BE49-F238E27FC236}">
                <a16:creationId xmlns:a16="http://schemas.microsoft.com/office/drawing/2014/main" id="{73775E3B-076B-E264-7DCE-5B25F346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58" y="4984908"/>
            <a:ext cx="1364132" cy="127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428F2802-ADC0-E50D-9EC1-1AF7D96246A9}"/>
              </a:ext>
            </a:extLst>
          </p:cNvPr>
          <p:cNvSpPr/>
          <p:nvPr/>
        </p:nvSpPr>
        <p:spPr>
          <a:xfrm>
            <a:off x="2092367" y="5026701"/>
            <a:ext cx="7152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رُجوع</a:t>
            </a:r>
            <a:endParaRPr lang="he-IL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סרט מצויר, לבוש, אומנות ילדים, טקסט&#10;&#10;התיאור נוצר באופן אוטומטי">
            <a:extLst>
              <a:ext uri="{FF2B5EF4-FFF2-40B4-BE49-F238E27FC236}">
                <a16:creationId xmlns:a16="http://schemas.microsoft.com/office/drawing/2014/main" id="{D2CA11E6-4D08-70A9-12C2-C62EB9C88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94" y="0"/>
            <a:ext cx="12368894" cy="6858000"/>
          </a:xfrm>
          <a:prstGeom prst="rect">
            <a:avLst/>
          </a:prstGeom>
        </p:spPr>
      </p:pic>
      <p:sp>
        <p:nvSpPr>
          <p:cNvPr id="9" name="מציין מיקום תוכן 3">
            <a:extLst>
              <a:ext uri="{FF2B5EF4-FFF2-40B4-BE49-F238E27FC236}">
                <a16:creationId xmlns:a16="http://schemas.microsoft.com/office/drawing/2014/main" id="{C1367319-90CF-E905-85DC-DD3F17A42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144" y="0"/>
            <a:ext cx="103783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سنتعلّم اليوم؟ </a:t>
            </a:r>
            <a:endParaRPr lang="he-IL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  <a:latin typeface="Sakkal Majalla" panose="02000000000000000000" pitchFamily="2" charset="-78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BFD4F394-5868-FB1B-8E78-0B611CEE0D36}"/>
              </a:ext>
            </a:extLst>
          </p:cNvPr>
          <p:cNvSpPr/>
          <p:nvPr/>
        </p:nvSpPr>
        <p:spPr>
          <a:xfrm>
            <a:off x="5910947" y="1045135"/>
            <a:ext cx="3871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457200" algn="r" rtl="1">
              <a:buFont typeface="Symbol" panose="05050102010706020507" pitchFamily="18" charset="2"/>
              <a:buChar char=""/>
            </a:pPr>
            <a:r>
              <a:rPr lang="ar-JO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نتذكر المبنى العشري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للعدد</a:t>
            </a:r>
            <a:r>
              <a:rPr lang="ar-JO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E108E9C8-B806-D7D6-0CE7-38E0F206E706}"/>
              </a:ext>
            </a:extLst>
          </p:cNvPr>
          <p:cNvSpPr/>
          <p:nvPr/>
        </p:nvSpPr>
        <p:spPr>
          <a:xfrm>
            <a:off x="2230429" y="1595465"/>
            <a:ext cx="6377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أسماء المنازل، قيمة الرقم في العدد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3C058FC9-F264-88D0-52B9-902E3E8060A7}"/>
              </a:ext>
            </a:extLst>
          </p:cNvPr>
          <p:cNvSpPr/>
          <p:nvPr/>
        </p:nvSpPr>
        <p:spPr>
          <a:xfrm>
            <a:off x="2821956" y="2055701"/>
            <a:ext cx="5785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 العدد </a:t>
            </a:r>
            <a:r>
              <a:rPr lang="ar-JO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بالكلمات والأرقام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6A957EAB-96E9-4B2A-FEEA-C8531B2793EB}"/>
              </a:ext>
            </a:extLst>
          </p:cNvPr>
          <p:cNvSpPr/>
          <p:nvPr/>
        </p:nvSpPr>
        <p:spPr>
          <a:xfrm>
            <a:off x="5559884" y="2518087"/>
            <a:ext cx="3047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ar-JO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 يمكن التعبير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 العدد</a:t>
            </a:r>
            <a:endParaRPr lang="ar-JO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A6D8A3AD-D932-3BE6-FC0E-FFBB6268D646}"/>
              </a:ext>
            </a:extLst>
          </p:cNvPr>
          <p:cNvSpPr/>
          <p:nvPr/>
        </p:nvSpPr>
        <p:spPr>
          <a:xfrm>
            <a:off x="3123426" y="2985766"/>
            <a:ext cx="5575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الاسم الموسع والاسم البسيط للعدد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11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06861952-2160-857C-B855-11518B76C053}"/>
              </a:ext>
            </a:extLst>
          </p:cNvPr>
          <p:cNvSpPr/>
          <p:nvPr/>
        </p:nvSpPr>
        <p:spPr>
          <a:xfrm>
            <a:off x="3135086" y="5526083"/>
            <a:ext cx="6878682" cy="4756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B12A22CD-CD26-8B45-7C98-0A2CEA92A32D}"/>
              </a:ext>
            </a:extLst>
          </p:cNvPr>
          <p:cNvCxnSpPr>
            <a:cxnSpLocks/>
          </p:cNvCxnSpPr>
          <p:nvPr/>
        </p:nvCxnSpPr>
        <p:spPr>
          <a:xfrm>
            <a:off x="9603317" y="729997"/>
            <a:ext cx="0" cy="471675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32E4D002-A58F-3D5F-CCD3-BB99C40FC1CE}"/>
              </a:ext>
            </a:extLst>
          </p:cNvPr>
          <p:cNvCxnSpPr>
            <a:cxnSpLocks/>
          </p:cNvCxnSpPr>
          <p:nvPr/>
        </p:nvCxnSpPr>
        <p:spPr>
          <a:xfrm flipH="1">
            <a:off x="8229222" y="638648"/>
            <a:ext cx="25726" cy="484592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446D559D-AFF4-F6D9-6B55-AFE4EE1CC396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6683988" y="768495"/>
            <a:ext cx="31928" cy="470135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002BA6A5-046F-BAAD-1EC9-B98F7C0F2660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5365086" y="779309"/>
            <a:ext cx="43945" cy="472720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CACCDCF9-DC80-FAFF-10A3-DE6B8B134656}"/>
              </a:ext>
            </a:extLst>
          </p:cNvPr>
          <p:cNvCxnSpPr>
            <a:cxnSpLocks/>
          </p:cNvCxnSpPr>
          <p:nvPr/>
        </p:nvCxnSpPr>
        <p:spPr>
          <a:xfrm flipH="1">
            <a:off x="3905101" y="766856"/>
            <a:ext cx="70506" cy="475056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>
            <a:extLst>
              <a:ext uri="{FF2B5EF4-FFF2-40B4-BE49-F238E27FC236}">
                <a16:creationId xmlns:a16="http://schemas.microsoft.com/office/drawing/2014/main" id="{D83CC204-B0A7-415B-558B-C92C591F7676}"/>
              </a:ext>
            </a:extLst>
          </p:cNvPr>
          <p:cNvSpPr/>
          <p:nvPr/>
        </p:nvSpPr>
        <p:spPr>
          <a:xfrm>
            <a:off x="9052849" y="167386"/>
            <a:ext cx="1054540" cy="710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احاد</a:t>
            </a:r>
            <a:endParaRPr lang="he-IL" sz="2800" b="1" dirty="0">
              <a:solidFill>
                <a:schemeClr val="bg1"/>
              </a:solidFill>
              <a:latin typeface="Sakkal Majalla" panose="02000000000000000000" pitchFamily="2" charset="-78"/>
              <a:cs typeface="Arial" panose="020B0604020202020204" pitchFamily="34" charset="0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8FFB0B4E-F145-9028-1E70-217A8E0D7D44}"/>
              </a:ext>
            </a:extLst>
          </p:cNvPr>
          <p:cNvSpPr/>
          <p:nvPr/>
        </p:nvSpPr>
        <p:spPr>
          <a:xfrm>
            <a:off x="7539048" y="210711"/>
            <a:ext cx="1289952" cy="55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endParaRPr lang="he-IL" sz="2800" b="1" dirty="0">
              <a:solidFill>
                <a:schemeClr val="bg1"/>
              </a:solidFill>
              <a:latin typeface="Sakkal Majalla" panose="02000000000000000000" pitchFamily="2" charset="-78"/>
              <a:cs typeface="Arial" panose="020B0604020202020204" pitchFamily="34" charset="0"/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665434D2-568B-4CAF-593E-5C4CBE9836A7}"/>
              </a:ext>
            </a:extLst>
          </p:cNvPr>
          <p:cNvSpPr/>
          <p:nvPr/>
        </p:nvSpPr>
        <p:spPr>
          <a:xfrm>
            <a:off x="6299538" y="311295"/>
            <a:ext cx="83275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مئات</a:t>
            </a:r>
            <a:endParaRPr lang="he-IL" sz="2800" b="1" dirty="0">
              <a:solidFill>
                <a:schemeClr val="bg1"/>
              </a:solidFill>
              <a:latin typeface="Sakkal Majalla" panose="02000000000000000000" pitchFamily="2" charset="-78"/>
              <a:cs typeface="Arial" panose="020B0604020202020204" pitchFamily="34" charset="0"/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0D608271-723E-388E-99C3-091557E774FF}"/>
              </a:ext>
            </a:extLst>
          </p:cNvPr>
          <p:cNvSpPr/>
          <p:nvPr/>
        </p:nvSpPr>
        <p:spPr>
          <a:xfrm>
            <a:off x="4964077" y="322109"/>
            <a:ext cx="88990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ألوف</a:t>
            </a:r>
            <a:endParaRPr lang="he-IL" sz="2800" b="1" dirty="0">
              <a:solidFill>
                <a:schemeClr val="bg1"/>
              </a:solidFill>
              <a:latin typeface="Sakkal Majalla" panose="02000000000000000000" pitchFamily="2" charset="-78"/>
              <a:cs typeface="Arial" panose="020B0604020202020204" pitchFamily="34" charset="0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1AE69192-A4F2-7635-19AE-4D24AD6E4E4C}"/>
              </a:ext>
            </a:extLst>
          </p:cNvPr>
          <p:cNvSpPr/>
          <p:nvPr/>
        </p:nvSpPr>
        <p:spPr>
          <a:xfrm>
            <a:off x="2908166" y="311295"/>
            <a:ext cx="1893309" cy="55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 الالوف</a:t>
            </a:r>
            <a:endParaRPr lang="he-IL" sz="2800" b="1" dirty="0">
              <a:solidFill>
                <a:schemeClr val="bg1"/>
              </a:solidFill>
              <a:latin typeface="Sakkal Majalla" panose="02000000000000000000" pitchFamily="2" charset="-78"/>
              <a:cs typeface="Arial" panose="020B0604020202020204" pitchFamily="34" charset="0"/>
            </a:endParaRPr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6C0F422B-2E06-084B-73E0-A0EBD2CB73D5}"/>
              </a:ext>
            </a:extLst>
          </p:cNvPr>
          <p:cNvSpPr/>
          <p:nvPr/>
        </p:nvSpPr>
        <p:spPr>
          <a:xfrm>
            <a:off x="9426364" y="5128232"/>
            <a:ext cx="339081" cy="358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</a:t>
            </a:r>
            <a:endParaRPr lang="he-IL" dirty="0"/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60AAE673-3326-A03D-89D8-819F5446A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281" y="3983149"/>
            <a:ext cx="341406" cy="359695"/>
          </a:xfrm>
          <a:prstGeom prst="rect">
            <a:avLst/>
          </a:prstGeom>
        </p:spPr>
      </p:pic>
      <p:sp>
        <p:nvSpPr>
          <p:cNvPr id="74" name="אליפסה 73">
            <a:extLst>
              <a:ext uri="{FF2B5EF4-FFF2-40B4-BE49-F238E27FC236}">
                <a16:creationId xmlns:a16="http://schemas.microsoft.com/office/drawing/2014/main" id="{06501757-C51A-2BF3-1AAC-C2DAC45C4CC3}"/>
              </a:ext>
            </a:extLst>
          </p:cNvPr>
          <p:cNvSpPr/>
          <p:nvPr/>
        </p:nvSpPr>
        <p:spPr>
          <a:xfrm>
            <a:off x="9452117" y="4007244"/>
            <a:ext cx="287576" cy="27061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3</a:t>
            </a:r>
            <a:endParaRPr lang="he-IL" dirty="0"/>
          </a:p>
        </p:txBody>
      </p:sp>
      <p:sp>
        <p:nvSpPr>
          <p:cNvPr id="77" name="אליפסה 76">
            <a:extLst>
              <a:ext uri="{FF2B5EF4-FFF2-40B4-BE49-F238E27FC236}">
                <a16:creationId xmlns:a16="http://schemas.microsoft.com/office/drawing/2014/main" id="{3E8410C2-A119-6C24-D479-0BE910C643E5}"/>
              </a:ext>
            </a:extLst>
          </p:cNvPr>
          <p:cNvSpPr/>
          <p:nvPr/>
        </p:nvSpPr>
        <p:spPr>
          <a:xfrm>
            <a:off x="9433776" y="4520763"/>
            <a:ext cx="339081" cy="358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2</a:t>
            </a:r>
            <a:endParaRPr lang="he-IL" dirty="0"/>
          </a:p>
        </p:txBody>
      </p:sp>
      <p:sp>
        <p:nvSpPr>
          <p:cNvPr id="79" name="אליפסה 78">
            <a:extLst>
              <a:ext uri="{FF2B5EF4-FFF2-40B4-BE49-F238E27FC236}">
                <a16:creationId xmlns:a16="http://schemas.microsoft.com/office/drawing/2014/main" id="{A0481FC1-539F-468F-5747-EAC9265F0B96}"/>
              </a:ext>
            </a:extLst>
          </p:cNvPr>
          <p:cNvSpPr/>
          <p:nvPr/>
        </p:nvSpPr>
        <p:spPr>
          <a:xfrm>
            <a:off x="9417281" y="3464182"/>
            <a:ext cx="339081" cy="358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4</a:t>
            </a:r>
            <a:endParaRPr lang="he-IL" dirty="0"/>
          </a:p>
        </p:txBody>
      </p:sp>
      <p:sp>
        <p:nvSpPr>
          <p:cNvPr id="80" name="אליפסה 79">
            <a:extLst>
              <a:ext uri="{FF2B5EF4-FFF2-40B4-BE49-F238E27FC236}">
                <a16:creationId xmlns:a16="http://schemas.microsoft.com/office/drawing/2014/main" id="{4AFB6179-13B3-F209-8131-39F1E7C6B138}"/>
              </a:ext>
            </a:extLst>
          </p:cNvPr>
          <p:cNvSpPr/>
          <p:nvPr/>
        </p:nvSpPr>
        <p:spPr>
          <a:xfrm>
            <a:off x="9446477" y="2890694"/>
            <a:ext cx="339081" cy="358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5</a:t>
            </a:r>
            <a:endParaRPr lang="he-IL" dirty="0"/>
          </a:p>
        </p:txBody>
      </p:sp>
      <p:sp>
        <p:nvSpPr>
          <p:cNvPr id="81" name="אליפסה 80">
            <a:extLst>
              <a:ext uri="{FF2B5EF4-FFF2-40B4-BE49-F238E27FC236}">
                <a16:creationId xmlns:a16="http://schemas.microsoft.com/office/drawing/2014/main" id="{AE21AD97-45E1-164A-6510-87B47606D6E3}"/>
              </a:ext>
            </a:extLst>
          </p:cNvPr>
          <p:cNvSpPr/>
          <p:nvPr/>
        </p:nvSpPr>
        <p:spPr>
          <a:xfrm>
            <a:off x="9433777" y="2429493"/>
            <a:ext cx="339081" cy="358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6</a:t>
            </a:r>
            <a:endParaRPr lang="he-IL" dirty="0"/>
          </a:p>
        </p:txBody>
      </p:sp>
      <p:sp>
        <p:nvSpPr>
          <p:cNvPr id="82" name="אליפסה 81">
            <a:extLst>
              <a:ext uri="{FF2B5EF4-FFF2-40B4-BE49-F238E27FC236}">
                <a16:creationId xmlns:a16="http://schemas.microsoft.com/office/drawing/2014/main" id="{082CA137-ED0A-D8C7-FBAE-7098B4FC4F71}"/>
              </a:ext>
            </a:extLst>
          </p:cNvPr>
          <p:cNvSpPr/>
          <p:nvPr/>
        </p:nvSpPr>
        <p:spPr>
          <a:xfrm>
            <a:off x="9422091" y="1883922"/>
            <a:ext cx="353284" cy="3302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7</a:t>
            </a:r>
            <a:endParaRPr lang="he-IL" dirty="0"/>
          </a:p>
        </p:txBody>
      </p:sp>
      <p:sp>
        <p:nvSpPr>
          <p:cNvPr id="83" name="אליפסה 82">
            <a:extLst>
              <a:ext uri="{FF2B5EF4-FFF2-40B4-BE49-F238E27FC236}">
                <a16:creationId xmlns:a16="http://schemas.microsoft.com/office/drawing/2014/main" id="{7FDB75F7-0CB4-82EC-D68F-6CF433F46278}"/>
              </a:ext>
            </a:extLst>
          </p:cNvPr>
          <p:cNvSpPr/>
          <p:nvPr/>
        </p:nvSpPr>
        <p:spPr>
          <a:xfrm>
            <a:off x="9456977" y="1364284"/>
            <a:ext cx="292682" cy="358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8</a:t>
            </a:r>
            <a:endParaRPr lang="he-IL" dirty="0"/>
          </a:p>
        </p:txBody>
      </p:sp>
      <p:sp>
        <p:nvSpPr>
          <p:cNvPr id="84" name="אליפסה 83">
            <a:extLst>
              <a:ext uri="{FF2B5EF4-FFF2-40B4-BE49-F238E27FC236}">
                <a16:creationId xmlns:a16="http://schemas.microsoft.com/office/drawing/2014/main" id="{0AE7EDF0-6B6A-3AFC-20B8-0A668260CC96}"/>
              </a:ext>
            </a:extLst>
          </p:cNvPr>
          <p:cNvSpPr/>
          <p:nvPr/>
        </p:nvSpPr>
        <p:spPr>
          <a:xfrm>
            <a:off x="9410578" y="835724"/>
            <a:ext cx="339081" cy="358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9</a:t>
            </a:r>
            <a:endParaRPr lang="he-IL" dirty="0"/>
          </a:p>
        </p:txBody>
      </p:sp>
      <p:sp>
        <p:nvSpPr>
          <p:cNvPr id="85" name="אליפסה 84">
            <a:extLst>
              <a:ext uri="{FF2B5EF4-FFF2-40B4-BE49-F238E27FC236}">
                <a16:creationId xmlns:a16="http://schemas.microsoft.com/office/drawing/2014/main" id="{D69B02AB-964E-996A-25F1-32EE45B9DB9E}"/>
              </a:ext>
            </a:extLst>
          </p:cNvPr>
          <p:cNvSpPr/>
          <p:nvPr/>
        </p:nvSpPr>
        <p:spPr>
          <a:xfrm>
            <a:off x="7999478" y="3948772"/>
            <a:ext cx="510940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dirty="0"/>
              <a:t>30</a:t>
            </a:r>
            <a:endParaRPr lang="he-IL" dirty="0"/>
          </a:p>
        </p:txBody>
      </p:sp>
      <p:sp>
        <p:nvSpPr>
          <p:cNvPr id="87" name="אליפסה 86">
            <a:extLst>
              <a:ext uri="{FF2B5EF4-FFF2-40B4-BE49-F238E27FC236}">
                <a16:creationId xmlns:a16="http://schemas.microsoft.com/office/drawing/2014/main" id="{241B7E97-51AA-FB84-183B-591FFA4EC9DF}"/>
              </a:ext>
            </a:extLst>
          </p:cNvPr>
          <p:cNvSpPr/>
          <p:nvPr/>
        </p:nvSpPr>
        <p:spPr>
          <a:xfrm>
            <a:off x="7973752" y="4453877"/>
            <a:ext cx="510940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dirty="0"/>
              <a:t>20</a:t>
            </a:r>
            <a:endParaRPr lang="he-IL" dirty="0"/>
          </a:p>
        </p:txBody>
      </p:sp>
      <p:sp>
        <p:nvSpPr>
          <p:cNvPr id="88" name="אליפסה 87">
            <a:extLst>
              <a:ext uri="{FF2B5EF4-FFF2-40B4-BE49-F238E27FC236}">
                <a16:creationId xmlns:a16="http://schemas.microsoft.com/office/drawing/2014/main" id="{145CF5F3-915D-576D-C518-42B1315E5814}"/>
              </a:ext>
            </a:extLst>
          </p:cNvPr>
          <p:cNvSpPr/>
          <p:nvPr/>
        </p:nvSpPr>
        <p:spPr>
          <a:xfrm>
            <a:off x="7973752" y="4996509"/>
            <a:ext cx="510940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dirty="0"/>
              <a:t>10</a:t>
            </a:r>
            <a:endParaRPr lang="he-IL" dirty="0"/>
          </a:p>
        </p:txBody>
      </p:sp>
      <p:sp>
        <p:nvSpPr>
          <p:cNvPr id="89" name="אליפסה 88">
            <a:extLst>
              <a:ext uri="{FF2B5EF4-FFF2-40B4-BE49-F238E27FC236}">
                <a16:creationId xmlns:a16="http://schemas.microsoft.com/office/drawing/2014/main" id="{82EB9A06-A05D-1DA1-8D93-AF9D51BF06EB}"/>
              </a:ext>
            </a:extLst>
          </p:cNvPr>
          <p:cNvSpPr/>
          <p:nvPr/>
        </p:nvSpPr>
        <p:spPr>
          <a:xfrm>
            <a:off x="8005520" y="3419198"/>
            <a:ext cx="510940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dirty="0"/>
              <a:t>40</a:t>
            </a:r>
            <a:endParaRPr lang="he-IL" sz="1200" dirty="0"/>
          </a:p>
        </p:txBody>
      </p:sp>
      <p:sp>
        <p:nvSpPr>
          <p:cNvPr id="90" name="אליפסה 89">
            <a:extLst>
              <a:ext uri="{FF2B5EF4-FFF2-40B4-BE49-F238E27FC236}">
                <a16:creationId xmlns:a16="http://schemas.microsoft.com/office/drawing/2014/main" id="{EF42485D-CCDF-3AE9-6252-B46232A5DE37}"/>
              </a:ext>
            </a:extLst>
          </p:cNvPr>
          <p:cNvSpPr/>
          <p:nvPr/>
        </p:nvSpPr>
        <p:spPr>
          <a:xfrm>
            <a:off x="8018618" y="2876651"/>
            <a:ext cx="510940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dirty="0"/>
              <a:t>50</a:t>
            </a:r>
            <a:endParaRPr lang="he-IL" dirty="0"/>
          </a:p>
        </p:txBody>
      </p:sp>
      <p:sp>
        <p:nvSpPr>
          <p:cNvPr id="91" name="אליפסה 90">
            <a:extLst>
              <a:ext uri="{FF2B5EF4-FFF2-40B4-BE49-F238E27FC236}">
                <a16:creationId xmlns:a16="http://schemas.microsoft.com/office/drawing/2014/main" id="{FB2E2B02-B3B3-F425-F61F-4FA7B496AC25}"/>
              </a:ext>
            </a:extLst>
          </p:cNvPr>
          <p:cNvSpPr/>
          <p:nvPr/>
        </p:nvSpPr>
        <p:spPr>
          <a:xfrm>
            <a:off x="8018618" y="2362930"/>
            <a:ext cx="510940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dirty="0"/>
              <a:t>60</a:t>
            </a:r>
            <a:endParaRPr lang="he-IL" dirty="0"/>
          </a:p>
        </p:txBody>
      </p:sp>
      <p:sp>
        <p:nvSpPr>
          <p:cNvPr id="92" name="אליפסה 91">
            <a:extLst>
              <a:ext uri="{FF2B5EF4-FFF2-40B4-BE49-F238E27FC236}">
                <a16:creationId xmlns:a16="http://schemas.microsoft.com/office/drawing/2014/main" id="{A39341AC-2E60-D927-6470-C7FA8584ED21}"/>
              </a:ext>
            </a:extLst>
          </p:cNvPr>
          <p:cNvSpPr/>
          <p:nvPr/>
        </p:nvSpPr>
        <p:spPr>
          <a:xfrm>
            <a:off x="8039881" y="1816680"/>
            <a:ext cx="510940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dirty="0"/>
              <a:t>70</a:t>
            </a:r>
            <a:endParaRPr lang="he-IL" dirty="0"/>
          </a:p>
        </p:txBody>
      </p:sp>
      <p:sp>
        <p:nvSpPr>
          <p:cNvPr id="93" name="אליפסה 92">
            <a:extLst>
              <a:ext uri="{FF2B5EF4-FFF2-40B4-BE49-F238E27FC236}">
                <a16:creationId xmlns:a16="http://schemas.microsoft.com/office/drawing/2014/main" id="{E2AD18BD-0754-1AB0-B3DE-0CB85724345A}"/>
              </a:ext>
            </a:extLst>
          </p:cNvPr>
          <p:cNvSpPr/>
          <p:nvPr/>
        </p:nvSpPr>
        <p:spPr>
          <a:xfrm>
            <a:off x="8039881" y="1294133"/>
            <a:ext cx="510940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dirty="0"/>
              <a:t>80</a:t>
            </a:r>
            <a:endParaRPr lang="he-IL" dirty="0"/>
          </a:p>
        </p:txBody>
      </p:sp>
      <p:sp>
        <p:nvSpPr>
          <p:cNvPr id="95" name="אליפסה 94">
            <a:extLst>
              <a:ext uri="{FF2B5EF4-FFF2-40B4-BE49-F238E27FC236}">
                <a16:creationId xmlns:a16="http://schemas.microsoft.com/office/drawing/2014/main" id="{04B0ED44-56FF-FEB7-3290-4286BD297DAB}"/>
              </a:ext>
            </a:extLst>
          </p:cNvPr>
          <p:cNvSpPr/>
          <p:nvPr/>
        </p:nvSpPr>
        <p:spPr>
          <a:xfrm>
            <a:off x="8033441" y="766856"/>
            <a:ext cx="510940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dirty="0"/>
              <a:t>90</a:t>
            </a:r>
            <a:endParaRPr lang="he-IL" dirty="0"/>
          </a:p>
        </p:txBody>
      </p:sp>
      <p:sp>
        <p:nvSpPr>
          <p:cNvPr id="97" name="אליפסה 96">
            <a:extLst>
              <a:ext uri="{FF2B5EF4-FFF2-40B4-BE49-F238E27FC236}">
                <a16:creationId xmlns:a16="http://schemas.microsoft.com/office/drawing/2014/main" id="{F77C042C-B1C6-C3DB-E9B4-48B20801905A}"/>
              </a:ext>
            </a:extLst>
          </p:cNvPr>
          <p:cNvSpPr/>
          <p:nvPr/>
        </p:nvSpPr>
        <p:spPr>
          <a:xfrm>
            <a:off x="6400825" y="4989980"/>
            <a:ext cx="639503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50" b="1" dirty="0"/>
              <a:t>100</a:t>
            </a:r>
            <a:endParaRPr lang="he-IL" b="1" dirty="0"/>
          </a:p>
        </p:txBody>
      </p:sp>
      <p:sp>
        <p:nvSpPr>
          <p:cNvPr id="98" name="אליפסה 97">
            <a:extLst>
              <a:ext uri="{FF2B5EF4-FFF2-40B4-BE49-F238E27FC236}">
                <a16:creationId xmlns:a16="http://schemas.microsoft.com/office/drawing/2014/main" id="{18AA9B2E-BE00-A08F-946F-943DEC13ACE7}"/>
              </a:ext>
            </a:extLst>
          </p:cNvPr>
          <p:cNvSpPr/>
          <p:nvPr/>
        </p:nvSpPr>
        <p:spPr>
          <a:xfrm>
            <a:off x="6425861" y="4510648"/>
            <a:ext cx="639503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50" b="1" dirty="0"/>
              <a:t>200</a:t>
            </a:r>
            <a:endParaRPr lang="he-IL" b="1" dirty="0"/>
          </a:p>
        </p:txBody>
      </p:sp>
      <p:sp>
        <p:nvSpPr>
          <p:cNvPr id="99" name="אליפסה 98">
            <a:extLst>
              <a:ext uri="{FF2B5EF4-FFF2-40B4-BE49-F238E27FC236}">
                <a16:creationId xmlns:a16="http://schemas.microsoft.com/office/drawing/2014/main" id="{CAC9950C-DC4D-451D-750C-01CFF2C3B03B}"/>
              </a:ext>
            </a:extLst>
          </p:cNvPr>
          <p:cNvSpPr/>
          <p:nvPr/>
        </p:nvSpPr>
        <p:spPr>
          <a:xfrm>
            <a:off x="6398554" y="2980027"/>
            <a:ext cx="639503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50" b="1" dirty="0"/>
              <a:t>500</a:t>
            </a:r>
            <a:endParaRPr lang="he-IL" b="1" dirty="0"/>
          </a:p>
        </p:txBody>
      </p:sp>
      <p:sp>
        <p:nvSpPr>
          <p:cNvPr id="100" name="אליפסה 99">
            <a:extLst>
              <a:ext uri="{FF2B5EF4-FFF2-40B4-BE49-F238E27FC236}">
                <a16:creationId xmlns:a16="http://schemas.microsoft.com/office/drawing/2014/main" id="{F52DC889-12F5-6E1D-C69D-5407635FAF60}"/>
              </a:ext>
            </a:extLst>
          </p:cNvPr>
          <p:cNvSpPr/>
          <p:nvPr/>
        </p:nvSpPr>
        <p:spPr>
          <a:xfrm>
            <a:off x="6418276" y="3491009"/>
            <a:ext cx="639503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50" b="1" dirty="0"/>
              <a:t>400</a:t>
            </a:r>
            <a:endParaRPr lang="he-IL" b="1" dirty="0"/>
          </a:p>
        </p:txBody>
      </p:sp>
      <p:sp>
        <p:nvSpPr>
          <p:cNvPr id="101" name="אליפסה 100">
            <a:extLst>
              <a:ext uri="{FF2B5EF4-FFF2-40B4-BE49-F238E27FC236}">
                <a16:creationId xmlns:a16="http://schemas.microsoft.com/office/drawing/2014/main" id="{9B0928D8-3E75-03F1-9156-C184A48CA0E3}"/>
              </a:ext>
            </a:extLst>
          </p:cNvPr>
          <p:cNvSpPr/>
          <p:nvPr/>
        </p:nvSpPr>
        <p:spPr>
          <a:xfrm>
            <a:off x="6419819" y="3994176"/>
            <a:ext cx="639503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50" b="1" dirty="0"/>
              <a:t>300</a:t>
            </a:r>
            <a:endParaRPr lang="he-IL" b="1" dirty="0"/>
          </a:p>
        </p:txBody>
      </p:sp>
      <p:sp>
        <p:nvSpPr>
          <p:cNvPr id="102" name="אליפסה 101">
            <a:extLst>
              <a:ext uri="{FF2B5EF4-FFF2-40B4-BE49-F238E27FC236}">
                <a16:creationId xmlns:a16="http://schemas.microsoft.com/office/drawing/2014/main" id="{FCC7F62A-A6D1-3DBB-0893-56B27C2CCD04}"/>
              </a:ext>
            </a:extLst>
          </p:cNvPr>
          <p:cNvSpPr/>
          <p:nvPr/>
        </p:nvSpPr>
        <p:spPr>
          <a:xfrm>
            <a:off x="6349817" y="1909792"/>
            <a:ext cx="639503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50" b="1" dirty="0"/>
              <a:t>700</a:t>
            </a:r>
            <a:endParaRPr lang="he-IL" b="1" dirty="0"/>
          </a:p>
        </p:txBody>
      </p:sp>
      <p:sp>
        <p:nvSpPr>
          <p:cNvPr id="103" name="אליפסה 102">
            <a:extLst>
              <a:ext uri="{FF2B5EF4-FFF2-40B4-BE49-F238E27FC236}">
                <a16:creationId xmlns:a16="http://schemas.microsoft.com/office/drawing/2014/main" id="{88F9113C-A1B0-33C9-DD80-AE2F4488D96B}"/>
              </a:ext>
            </a:extLst>
          </p:cNvPr>
          <p:cNvSpPr/>
          <p:nvPr/>
        </p:nvSpPr>
        <p:spPr>
          <a:xfrm>
            <a:off x="6364235" y="2445392"/>
            <a:ext cx="639503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50" b="1" dirty="0"/>
              <a:t>600</a:t>
            </a:r>
            <a:endParaRPr lang="he-IL" b="1" dirty="0"/>
          </a:p>
        </p:txBody>
      </p:sp>
      <p:sp>
        <p:nvSpPr>
          <p:cNvPr id="105" name="אליפסה 104">
            <a:extLst>
              <a:ext uri="{FF2B5EF4-FFF2-40B4-BE49-F238E27FC236}">
                <a16:creationId xmlns:a16="http://schemas.microsoft.com/office/drawing/2014/main" id="{A405E5FD-C5C9-0693-21DF-796493E66251}"/>
              </a:ext>
            </a:extLst>
          </p:cNvPr>
          <p:cNvSpPr/>
          <p:nvPr/>
        </p:nvSpPr>
        <p:spPr>
          <a:xfrm>
            <a:off x="6371080" y="853953"/>
            <a:ext cx="639503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50" b="1" dirty="0"/>
              <a:t>900</a:t>
            </a:r>
            <a:endParaRPr lang="he-IL" b="1" dirty="0"/>
          </a:p>
        </p:txBody>
      </p:sp>
      <p:sp>
        <p:nvSpPr>
          <p:cNvPr id="106" name="אליפסה 105">
            <a:extLst>
              <a:ext uri="{FF2B5EF4-FFF2-40B4-BE49-F238E27FC236}">
                <a16:creationId xmlns:a16="http://schemas.microsoft.com/office/drawing/2014/main" id="{8492A65A-5273-47B6-437C-4C97C118840E}"/>
              </a:ext>
            </a:extLst>
          </p:cNvPr>
          <p:cNvSpPr/>
          <p:nvPr/>
        </p:nvSpPr>
        <p:spPr>
          <a:xfrm>
            <a:off x="6364234" y="1370425"/>
            <a:ext cx="639503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50" b="1" dirty="0"/>
              <a:t>800</a:t>
            </a:r>
            <a:endParaRPr lang="he-IL" b="1" dirty="0"/>
          </a:p>
        </p:txBody>
      </p:sp>
      <p:sp>
        <p:nvSpPr>
          <p:cNvPr id="107" name="אליפסה 106">
            <a:extLst>
              <a:ext uri="{FF2B5EF4-FFF2-40B4-BE49-F238E27FC236}">
                <a16:creationId xmlns:a16="http://schemas.microsoft.com/office/drawing/2014/main" id="{7386DF29-3AAD-C3DB-E151-29CF49D12EDD}"/>
              </a:ext>
            </a:extLst>
          </p:cNvPr>
          <p:cNvSpPr/>
          <p:nvPr/>
        </p:nvSpPr>
        <p:spPr>
          <a:xfrm>
            <a:off x="4983213" y="5019458"/>
            <a:ext cx="793851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00" b="1" dirty="0"/>
              <a:t>1</a:t>
            </a:r>
            <a:r>
              <a:rPr lang="he-IL" sz="1000" b="1" dirty="0"/>
              <a:t>,</a:t>
            </a:r>
            <a:r>
              <a:rPr lang="ar-SA" sz="1000" b="1" dirty="0"/>
              <a:t>000</a:t>
            </a:r>
            <a:endParaRPr lang="he-IL" sz="1000" b="1" dirty="0"/>
          </a:p>
        </p:txBody>
      </p:sp>
      <p:sp>
        <p:nvSpPr>
          <p:cNvPr id="118" name="אליפסה 117">
            <a:extLst>
              <a:ext uri="{FF2B5EF4-FFF2-40B4-BE49-F238E27FC236}">
                <a16:creationId xmlns:a16="http://schemas.microsoft.com/office/drawing/2014/main" id="{F56E880F-12DA-7F7E-3531-815E646BABD5}"/>
              </a:ext>
            </a:extLst>
          </p:cNvPr>
          <p:cNvSpPr/>
          <p:nvPr/>
        </p:nvSpPr>
        <p:spPr>
          <a:xfrm>
            <a:off x="3461927" y="5064300"/>
            <a:ext cx="897525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50" b="1" dirty="0"/>
              <a:t>10,000</a:t>
            </a:r>
            <a:endParaRPr lang="he-IL" b="1" dirty="0"/>
          </a:p>
        </p:txBody>
      </p:sp>
      <p:sp>
        <p:nvSpPr>
          <p:cNvPr id="120" name="אליפסה 119">
            <a:extLst>
              <a:ext uri="{FF2B5EF4-FFF2-40B4-BE49-F238E27FC236}">
                <a16:creationId xmlns:a16="http://schemas.microsoft.com/office/drawing/2014/main" id="{17798C4A-F918-3902-0984-155839680749}"/>
              </a:ext>
            </a:extLst>
          </p:cNvPr>
          <p:cNvSpPr/>
          <p:nvPr/>
        </p:nvSpPr>
        <p:spPr>
          <a:xfrm>
            <a:off x="3490669" y="1960421"/>
            <a:ext cx="897525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50" b="1" dirty="0"/>
              <a:t>70,000</a:t>
            </a:r>
            <a:endParaRPr lang="he-IL" b="1" dirty="0"/>
          </a:p>
        </p:txBody>
      </p:sp>
      <p:sp>
        <p:nvSpPr>
          <p:cNvPr id="121" name="אליפסה 120">
            <a:extLst>
              <a:ext uri="{FF2B5EF4-FFF2-40B4-BE49-F238E27FC236}">
                <a16:creationId xmlns:a16="http://schemas.microsoft.com/office/drawing/2014/main" id="{1B6EB140-5BAE-71E6-1FFD-5206124374BF}"/>
              </a:ext>
            </a:extLst>
          </p:cNvPr>
          <p:cNvSpPr/>
          <p:nvPr/>
        </p:nvSpPr>
        <p:spPr>
          <a:xfrm>
            <a:off x="3464264" y="3018629"/>
            <a:ext cx="897525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50" b="1" dirty="0"/>
              <a:t>50,000</a:t>
            </a:r>
            <a:endParaRPr lang="he-IL" b="1" dirty="0"/>
          </a:p>
        </p:txBody>
      </p:sp>
      <p:sp>
        <p:nvSpPr>
          <p:cNvPr id="122" name="אליפסה 121">
            <a:extLst>
              <a:ext uri="{FF2B5EF4-FFF2-40B4-BE49-F238E27FC236}">
                <a16:creationId xmlns:a16="http://schemas.microsoft.com/office/drawing/2014/main" id="{A0C3BAAB-3EB6-BB37-A189-A09358F9C599}"/>
              </a:ext>
            </a:extLst>
          </p:cNvPr>
          <p:cNvSpPr/>
          <p:nvPr/>
        </p:nvSpPr>
        <p:spPr>
          <a:xfrm>
            <a:off x="3474606" y="4048040"/>
            <a:ext cx="897525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50" b="1" dirty="0"/>
              <a:t>30,000</a:t>
            </a:r>
            <a:endParaRPr lang="he-IL" b="1" dirty="0"/>
          </a:p>
        </p:txBody>
      </p:sp>
      <p:sp>
        <p:nvSpPr>
          <p:cNvPr id="123" name="אליפסה 122">
            <a:extLst>
              <a:ext uri="{FF2B5EF4-FFF2-40B4-BE49-F238E27FC236}">
                <a16:creationId xmlns:a16="http://schemas.microsoft.com/office/drawing/2014/main" id="{A37407D3-E6E9-D97B-53BC-BF6E67576B92}"/>
              </a:ext>
            </a:extLst>
          </p:cNvPr>
          <p:cNvSpPr/>
          <p:nvPr/>
        </p:nvSpPr>
        <p:spPr>
          <a:xfrm>
            <a:off x="3449542" y="3546405"/>
            <a:ext cx="897525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50" b="1" dirty="0"/>
              <a:t>40,000</a:t>
            </a:r>
            <a:endParaRPr lang="he-IL" b="1" dirty="0"/>
          </a:p>
        </p:txBody>
      </p:sp>
      <p:sp>
        <p:nvSpPr>
          <p:cNvPr id="124" name="אליפסה 123">
            <a:extLst>
              <a:ext uri="{FF2B5EF4-FFF2-40B4-BE49-F238E27FC236}">
                <a16:creationId xmlns:a16="http://schemas.microsoft.com/office/drawing/2014/main" id="{B33A4109-FED8-E87A-203F-7BC86CF89E84}"/>
              </a:ext>
            </a:extLst>
          </p:cNvPr>
          <p:cNvSpPr/>
          <p:nvPr/>
        </p:nvSpPr>
        <p:spPr>
          <a:xfrm>
            <a:off x="3464265" y="4572069"/>
            <a:ext cx="897525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50" b="1" dirty="0"/>
              <a:t>20,000</a:t>
            </a:r>
            <a:endParaRPr lang="he-IL" b="1" dirty="0"/>
          </a:p>
        </p:txBody>
      </p:sp>
      <p:sp>
        <p:nvSpPr>
          <p:cNvPr id="126" name="אליפסה 125">
            <a:extLst>
              <a:ext uri="{FF2B5EF4-FFF2-40B4-BE49-F238E27FC236}">
                <a16:creationId xmlns:a16="http://schemas.microsoft.com/office/drawing/2014/main" id="{AF4425BB-471C-C96A-A347-4937C7AFD485}"/>
              </a:ext>
            </a:extLst>
          </p:cNvPr>
          <p:cNvSpPr/>
          <p:nvPr/>
        </p:nvSpPr>
        <p:spPr>
          <a:xfrm>
            <a:off x="3529552" y="898441"/>
            <a:ext cx="897525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50" b="1" dirty="0"/>
              <a:t>90,000</a:t>
            </a:r>
            <a:endParaRPr lang="he-IL" b="1" dirty="0"/>
          </a:p>
        </p:txBody>
      </p:sp>
      <p:sp>
        <p:nvSpPr>
          <p:cNvPr id="127" name="אליפסה 126">
            <a:extLst>
              <a:ext uri="{FF2B5EF4-FFF2-40B4-BE49-F238E27FC236}">
                <a16:creationId xmlns:a16="http://schemas.microsoft.com/office/drawing/2014/main" id="{CCD00C3B-E5E6-6346-7C42-2713A8238943}"/>
              </a:ext>
            </a:extLst>
          </p:cNvPr>
          <p:cNvSpPr/>
          <p:nvPr/>
        </p:nvSpPr>
        <p:spPr>
          <a:xfrm>
            <a:off x="3526845" y="1429854"/>
            <a:ext cx="897525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50" b="1" dirty="0"/>
              <a:t>80,000</a:t>
            </a:r>
            <a:endParaRPr lang="he-IL" b="1" dirty="0"/>
          </a:p>
        </p:txBody>
      </p:sp>
      <p:sp>
        <p:nvSpPr>
          <p:cNvPr id="128" name="אליפסה 127">
            <a:extLst>
              <a:ext uri="{FF2B5EF4-FFF2-40B4-BE49-F238E27FC236}">
                <a16:creationId xmlns:a16="http://schemas.microsoft.com/office/drawing/2014/main" id="{035196C9-0F18-3888-2B47-42A5C0397C56}"/>
              </a:ext>
            </a:extLst>
          </p:cNvPr>
          <p:cNvSpPr/>
          <p:nvPr/>
        </p:nvSpPr>
        <p:spPr>
          <a:xfrm>
            <a:off x="3467272" y="2480616"/>
            <a:ext cx="897525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50" b="1" dirty="0"/>
              <a:t>60,000</a:t>
            </a:r>
            <a:endParaRPr lang="he-IL" b="1" dirty="0"/>
          </a:p>
        </p:txBody>
      </p:sp>
      <p:sp>
        <p:nvSpPr>
          <p:cNvPr id="129" name="אליפסה 128">
            <a:extLst>
              <a:ext uri="{FF2B5EF4-FFF2-40B4-BE49-F238E27FC236}">
                <a16:creationId xmlns:a16="http://schemas.microsoft.com/office/drawing/2014/main" id="{4EA312C7-A75F-1345-AD45-96EAD5480291}"/>
              </a:ext>
            </a:extLst>
          </p:cNvPr>
          <p:cNvSpPr/>
          <p:nvPr/>
        </p:nvSpPr>
        <p:spPr>
          <a:xfrm>
            <a:off x="4971171" y="4536014"/>
            <a:ext cx="793851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00" b="1" dirty="0"/>
              <a:t>2</a:t>
            </a:r>
            <a:r>
              <a:rPr lang="he-IL" sz="1000" b="1" dirty="0"/>
              <a:t>,</a:t>
            </a:r>
            <a:r>
              <a:rPr lang="ar-SA" sz="1000" b="1" dirty="0"/>
              <a:t>000</a:t>
            </a:r>
            <a:endParaRPr lang="he-IL" sz="1000" b="1" dirty="0"/>
          </a:p>
        </p:txBody>
      </p:sp>
      <p:sp>
        <p:nvSpPr>
          <p:cNvPr id="130" name="אליפסה 129">
            <a:extLst>
              <a:ext uri="{FF2B5EF4-FFF2-40B4-BE49-F238E27FC236}">
                <a16:creationId xmlns:a16="http://schemas.microsoft.com/office/drawing/2014/main" id="{1CFD006D-0EE8-E4D1-0C31-CB353692CA3A}"/>
              </a:ext>
            </a:extLst>
          </p:cNvPr>
          <p:cNvSpPr/>
          <p:nvPr/>
        </p:nvSpPr>
        <p:spPr>
          <a:xfrm>
            <a:off x="4963204" y="4050811"/>
            <a:ext cx="793851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00" b="1" dirty="0"/>
              <a:t>3</a:t>
            </a:r>
            <a:r>
              <a:rPr lang="he-IL" sz="1000" b="1" dirty="0"/>
              <a:t>,</a:t>
            </a:r>
            <a:r>
              <a:rPr lang="ar-SA" sz="1000" b="1" dirty="0"/>
              <a:t>000</a:t>
            </a:r>
            <a:endParaRPr lang="he-IL" sz="1000" b="1" dirty="0"/>
          </a:p>
        </p:txBody>
      </p:sp>
      <p:sp>
        <p:nvSpPr>
          <p:cNvPr id="131" name="אליפסה 130">
            <a:extLst>
              <a:ext uri="{FF2B5EF4-FFF2-40B4-BE49-F238E27FC236}">
                <a16:creationId xmlns:a16="http://schemas.microsoft.com/office/drawing/2014/main" id="{856E8C84-860D-21CA-A00A-E7ADAFD6F2C2}"/>
              </a:ext>
            </a:extLst>
          </p:cNvPr>
          <p:cNvSpPr/>
          <p:nvPr/>
        </p:nvSpPr>
        <p:spPr>
          <a:xfrm>
            <a:off x="4949423" y="3539882"/>
            <a:ext cx="793851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00" b="1" dirty="0"/>
              <a:t>4</a:t>
            </a:r>
            <a:r>
              <a:rPr lang="he-IL" sz="1000" b="1" dirty="0"/>
              <a:t>,</a:t>
            </a:r>
            <a:r>
              <a:rPr lang="ar-SA" sz="1000" b="1" dirty="0"/>
              <a:t>000</a:t>
            </a:r>
            <a:endParaRPr lang="he-IL" sz="1000" b="1" dirty="0"/>
          </a:p>
        </p:txBody>
      </p:sp>
      <p:sp>
        <p:nvSpPr>
          <p:cNvPr id="132" name="אליפסה 131">
            <a:extLst>
              <a:ext uri="{FF2B5EF4-FFF2-40B4-BE49-F238E27FC236}">
                <a16:creationId xmlns:a16="http://schemas.microsoft.com/office/drawing/2014/main" id="{043E8FAE-5540-BAFD-7819-A4431FBDD909}"/>
              </a:ext>
            </a:extLst>
          </p:cNvPr>
          <p:cNvSpPr/>
          <p:nvPr/>
        </p:nvSpPr>
        <p:spPr>
          <a:xfrm>
            <a:off x="4971171" y="2999441"/>
            <a:ext cx="793851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00" b="1" dirty="0"/>
              <a:t>5</a:t>
            </a:r>
            <a:r>
              <a:rPr lang="he-IL" sz="1000" b="1" dirty="0"/>
              <a:t>,</a:t>
            </a:r>
            <a:r>
              <a:rPr lang="ar-SA" sz="1000" b="1" dirty="0"/>
              <a:t>000</a:t>
            </a:r>
            <a:endParaRPr lang="he-IL" sz="1000" b="1" dirty="0"/>
          </a:p>
        </p:txBody>
      </p:sp>
      <p:sp>
        <p:nvSpPr>
          <p:cNvPr id="133" name="אליפסה 132">
            <a:extLst>
              <a:ext uri="{FF2B5EF4-FFF2-40B4-BE49-F238E27FC236}">
                <a16:creationId xmlns:a16="http://schemas.microsoft.com/office/drawing/2014/main" id="{33650485-84D6-665E-85AA-31BACE02CF98}"/>
              </a:ext>
            </a:extLst>
          </p:cNvPr>
          <p:cNvSpPr/>
          <p:nvPr/>
        </p:nvSpPr>
        <p:spPr>
          <a:xfrm>
            <a:off x="4989166" y="2477555"/>
            <a:ext cx="793851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00" b="1" dirty="0"/>
              <a:t>6</a:t>
            </a:r>
            <a:r>
              <a:rPr lang="he-IL" sz="1000" b="1" dirty="0"/>
              <a:t>,</a:t>
            </a:r>
            <a:r>
              <a:rPr lang="ar-SA" sz="1000" b="1" dirty="0"/>
              <a:t>000</a:t>
            </a:r>
            <a:endParaRPr lang="he-IL" sz="1000" b="1" dirty="0"/>
          </a:p>
        </p:txBody>
      </p:sp>
      <p:sp>
        <p:nvSpPr>
          <p:cNvPr id="134" name="אליפסה 133">
            <a:extLst>
              <a:ext uri="{FF2B5EF4-FFF2-40B4-BE49-F238E27FC236}">
                <a16:creationId xmlns:a16="http://schemas.microsoft.com/office/drawing/2014/main" id="{2BADB59A-027A-F09F-A7EA-581A76A0F32D}"/>
              </a:ext>
            </a:extLst>
          </p:cNvPr>
          <p:cNvSpPr/>
          <p:nvPr/>
        </p:nvSpPr>
        <p:spPr>
          <a:xfrm>
            <a:off x="4996985" y="1950219"/>
            <a:ext cx="793851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00" b="1" dirty="0"/>
              <a:t>7</a:t>
            </a:r>
            <a:r>
              <a:rPr lang="he-IL" sz="1000" b="1" dirty="0"/>
              <a:t>,</a:t>
            </a:r>
            <a:r>
              <a:rPr lang="ar-SA" sz="1000" b="1" dirty="0"/>
              <a:t>000</a:t>
            </a:r>
            <a:endParaRPr lang="he-IL" sz="1000" b="1" dirty="0"/>
          </a:p>
        </p:txBody>
      </p:sp>
      <p:sp>
        <p:nvSpPr>
          <p:cNvPr id="135" name="אליפסה 134">
            <a:extLst>
              <a:ext uri="{FF2B5EF4-FFF2-40B4-BE49-F238E27FC236}">
                <a16:creationId xmlns:a16="http://schemas.microsoft.com/office/drawing/2014/main" id="{5F5DA164-16B4-948E-078B-B8A8C1471EF1}"/>
              </a:ext>
            </a:extLst>
          </p:cNvPr>
          <p:cNvSpPr/>
          <p:nvPr/>
        </p:nvSpPr>
        <p:spPr>
          <a:xfrm>
            <a:off x="5012104" y="1429854"/>
            <a:ext cx="793851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00" b="1" dirty="0"/>
              <a:t>8</a:t>
            </a:r>
            <a:r>
              <a:rPr lang="he-IL" sz="1000" b="1" dirty="0"/>
              <a:t>,</a:t>
            </a:r>
            <a:r>
              <a:rPr lang="ar-SA" sz="1000" b="1" dirty="0"/>
              <a:t>000</a:t>
            </a:r>
            <a:endParaRPr lang="he-IL" sz="1000" b="1" dirty="0"/>
          </a:p>
        </p:txBody>
      </p:sp>
      <p:sp>
        <p:nvSpPr>
          <p:cNvPr id="136" name="אליפסה 135">
            <a:extLst>
              <a:ext uri="{FF2B5EF4-FFF2-40B4-BE49-F238E27FC236}">
                <a16:creationId xmlns:a16="http://schemas.microsoft.com/office/drawing/2014/main" id="{7A49F319-EBE0-0D4B-3998-CC36323E5F4E}"/>
              </a:ext>
            </a:extLst>
          </p:cNvPr>
          <p:cNvSpPr/>
          <p:nvPr/>
        </p:nvSpPr>
        <p:spPr>
          <a:xfrm>
            <a:off x="5029515" y="887222"/>
            <a:ext cx="793851" cy="542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00" b="1" dirty="0"/>
              <a:t>9</a:t>
            </a:r>
            <a:r>
              <a:rPr lang="he-IL" sz="1000" b="1" dirty="0"/>
              <a:t>,</a:t>
            </a:r>
            <a:r>
              <a:rPr lang="ar-SA" sz="1000" b="1" dirty="0"/>
              <a:t>000</a:t>
            </a:r>
            <a:endParaRPr lang="he-IL" sz="1000" b="1" dirty="0"/>
          </a:p>
        </p:txBody>
      </p:sp>
      <p:sp>
        <p:nvSpPr>
          <p:cNvPr id="141" name="מלבן 140">
            <a:extLst>
              <a:ext uri="{FF2B5EF4-FFF2-40B4-BE49-F238E27FC236}">
                <a16:creationId xmlns:a16="http://schemas.microsoft.com/office/drawing/2014/main" id="{D90F0607-6B34-00DA-F71E-EA462DE7B647}"/>
              </a:ext>
            </a:extLst>
          </p:cNvPr>
          <p:cNvSpPr/>
          <p:nvPr/>
        </p:nvSpPr>
        <p:spPr>
          <a:xfrm>
            <a:off x="5125481" y="5428039"/>
            <a:ext cx="3119010" cy="710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معداد المنازل</a:t>
            </a:r>
            <a:endParaRPr lang="he-IL" sz="2800" b="1" dirty="0">
              <a:solidFill>
                <a:schemeClr val="bg1"/>
              </a:solidFill>
              <a:latin typeface="Sakkal Majalla" panose="02000000000000000000" pitchFamily="2" charset="-78"/>
              <a:cs typeface="Arial" panose="020B0604020202020204" pitchFamily="34" charset="0"/>
            </a:endParaRPr>
          </a:p>
        </p:txBody>
      </p:sp>
      <p:pic>
        <p:nvPicPr>
          <p:cNvPr id="143" name="תמונה 142" descr="תמונה שמכילה סרט מצויר, ציור, אומנות קליפיפם&#10;&#10;התיאור נוצר באופן אוטומטי">
            <a:extLst>
              <a:ext uri="{FF2B5EF4-FFF2-40B4-BE49-F238E27FC236}">
                <a16:creationId xmlns:a16="http://schemas.microsoft.com/office/drawing/2014/main" id="{F720E36A-C52E-1D44-6BFE-479E3D979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" b="99042" l="1146" r="98854">
                        <a14:foregroundMark x1="97421" y1="30671" x2="87679" y2="40735"/>
                        <a14:foregroundMark x1="96848" y1="34824" x2="98854" y2="38019"/>
                        <a14:foregroundMark x1="69054" y1="36422" x2="69054" y2="44089"/>
                        <a14:foregroundMark x1="56734" y1="35304" x2="47278" y2="41853"/>
                        <a14:foregroundMark x1="47278" y1="41853" x2="47278" y2="42492"/>
                        <a14:foregroundMark x1="51289" y1="34345" x2="44699" y2="44728"/>
                        <a14:foregroundMark x1="44699" y1="44728" x2="48997" y2="47444"/>
                        <a14:foregroundMark x1="44413" y1="35463" x2="47851" y2="45367"/>
                        <a14:foregroundMark x1="47851" y1="45367" x2="47851" y2="45367"/>
                        <a14:foregroundMark x1="10315" y1="66134" x2="7736" y2="69649"/>
                        <a14:foregroundMark x1="45559" y1="87859" x2="42693" y2="99361"/>
                        <a14:foregroundMark x1="71347" y1="85942" x2="68195" y2="99201"/>
                        <a14:foregroundMark x1="61318" y1="30511" x2="53295" y2="39457"/>
                        <a14:foregroundMark x1="53295" y1="39457" x2="48424" y2="54952"/>
                        <a14:foregroundMark x1="17479" y1="6070" x2="26361" y2="16933"/>
                        <a14:foregroundMark x1="14613" y1="7029" x2="14040" y2="10064"/>
                        <a14:foregroundMark x1="35530" y1="12141" x2="35530" y2="12141"/>
                        <a14:foregroundMark x1="32378" y1="12300" x2="35817" y2="12460"/>
                        <a14:foregroundMark x1="37536" y1="12300" x2="38968" y2="13099"/>
                        <a14:foregroundMark x1="32378" y1="8946" x2="39542" y2="8626"/>
                        <a14:foregroundMark x1="34670" y1="3834" x2="30372" y2="5112"/>
                        <a14:foregroundMark x1="24928" y1="958" x2="23209" y2="3834"/>
                        <a14:foregroundMark x1="13181" y1="319" x2="16332" y2="4473"/>
                        <a14:foregroundMark x1="4585" y1="4792" x2="9456" y2="6709"/>
                        <a14:foregroundMark x1="1146" y1="10863" x2="8596" y2="10383"/>
                        <a14:foregroundMark x1="2865" y1="15335" x2="10315" y2="14377"/>
                        <a14:foregroundMark x1="10315" y1="19169" x2="14040" y2="1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8" y="89808"/>
            <a:ext cx="2948389" cy="59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שמיים, עץ, צמח, פרח&#10;&#10;התיאור נוצר באופן אוטומטי">
            <a:extLst>
              <a:ext uri="{FF2B5EF4-FFF2-40B4-BE49-F238E27FC236}">
                <a16:creationId xmlns:a16="http://schemas.microsoft.com/office/drawing/2014/main" id="{6895C1A8-E2E7-9AFA-14FE-6962184DB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" y="-59541"/>
            <a:ext cx="12270921" cy="699789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A6CE598-3162-25A2-4DDC-3C7C57143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2029" y="3770540"/>
            <a:ext cx="859971" cy="122014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482CB72-6901-779A-C3F5-F6B90FD9B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023" y="2916128"/>
            <a:ext cx="1142999" cy="220559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89522CA-E01B-93CB-A391-D0F12A3E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786" y="2294567"/>
            <a:ext cx="1453242" cy="289341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78CCFE1-6BD9-DAFC-583B-FBF08F0C8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968" y="1694720"/>
            <a:ext cx="1708293" cy="3677587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94949A0B-9E71-56A5-942E-9651CC9D9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49" y="873579"/>
            <a:ext cx="2019301" cy="4575658"/>
          </a:xfrm>
          <a:prstGeom prst="rect">
            <a:avLst/>
          </a:prstGeom>
        </p:spPr>
      </p:pic>
      <p:sp>
        <p:nvSpPr>
          <p:cNvPr id="17" name="משולש שווה-שוקיים 16">
            <a:extLst>
              <a:ext uri="{FF2B5EF4-FFF2-40B4-BE49-F238E27FC236}">
                <a16:creationId xmlns:a16="http://schemas.microsoft.com/office/drawing/2014/main" id="{4A6CA2DC-8C07-A2E7-CD30-831D1CEC2342}"/>
              </a:ext>
            </a:extLst>
          </p:cNvPr>
          <p:cNvSpPr/>
          <p:nvPr/>
        </p:nvSpPr>
        <p:spPr>
          <a:xfrm>
            <a:off x="11351079" y="3780064"/>
            <a:ext cx="821870" cy="498021"/>
          </a:xfrm>
          <a:prstGeom prst="triangl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1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أَحاد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משולש שווה-שוקיים 17">
            <a:extLst>
              <a:ext uri="{FF2B5EF4-FFF2-40B4-BE49-F238E27FC236}">
                <a16:creationId xmlns:a16="http://schemas.microsoft.com/office/drawing/2014/main" id="{8F07984D-C75C-ECB0-1F3B-4CDF10357943}"/>
              </a:ext>
            </a:extLst>
          </p:cNvPr>
          <p:cNvSpPr/>
          <p:nvPr/>
        </p:nvSpPr>
        <p:spPr>
          <a:xfrm>
            <a:off x="10229851" y="3001736"/>
            <a:ext cx="1061354" cy="835478"/>
          </a:xfrm>
          <a:prstGeom prst="triangl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משולש שווה-שוקיים 18">
            <a:extLst>
              <a:ext uri="{FF2B5EF4-FFF2-40B4-BE49-F238E27FC236}">
                <a16:creationId xmlns:a16="http://schemas.microsoft.com/office/drawing/2014/main" id="{3B5D2F8C-D81B-A641-3B80-8C1DA0D51A4B}"/>
              </a:ext>
            </a:extLst>
          </p:cNvPr>
          <p:cNvSpPr/>
          <p:nvPr/>
        </p:nvSpPr>
        <p:spPr>
          <a:xfrm>
            <a:off x="8854167" y="2452177"/>
            <a:ext cx="1220561" cy="1058465"/>
          </a:xfrm>
          <a:prstGeom prst="triangl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مئات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משולש שווה-שוקיים 19">
            <a:extLst>
              <a:ext uri="{FF2B5EF4-FFF2-40B4-BE49-F238E27FC236}">
                <a16:creationId xmlns:a16="http://schemas.microsoft.com/office/drawing/2014/main" id="{8AFEC23D-EE09-A754-D2C5-2132286340E3}"/>
              </a:ext>
            </a:extLst>
          </p:cNvPr>
          <p:cNvSpPr/>
          <p:nvPr/>
        </p:nvSpPr>
        <p:spPr>
          <a:xfrm>
            <a:off x="7146472" y="1793293"/>
            <a:ext cx="1475014" cy="1374450"/>
          </a:xfrm>
          <a:prstGeom prst="triangl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أُلوف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משולש שווה-שוקיים 20">
            <a:extLst>
              <a:ext uri="{FF2B5EF4-FFF2-40B4-BE49-F238E27FC236}">
                <a16:creationId xmlns:a16="http://schemas.microsoft.com/office/drawing/2014/main" id="{8FF7E846-CC53-7A4D-46A5-127EAD0F0701}"/>
              </a:ext>
            </a:extLst>
          </p:cNvPr>
          <p:cNvSpPr/>
          <p:nvPr/>
        </p:nvSpPr>
        <p:spPr>
          <a:xfrm>
            <a:off x="5144101" y="1039330"/>
            <a:ext cx="1862979" cy="1755280"/>
          </a:xfrm>
          <a:prstGeom prst="triangl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 الأُلوف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4DCE4D9D-FF24-5CB6-F1DF-A35FC4AC883B}"/>
              </a:ext>
            </a:extLst>
          </p:cNvPr>
          <p:cNvSpPr/>
          <p:nvPr/>
        </p:nvSpPr>
        <p:spPr>
          <a:xfrm>
            <a:off x="11513001" y="4292318"/>
            <a:ext cx="288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he-IL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98634F4D-8848-8422-A452-23B5D971EC39}"/>
              </a:ext>
            </a:extLst>
          </p:cNvPr>
          <p:cNvSpPr/>
          <p:nvPr/>
        </p:nvSpPr>
        <p:spPr>
          <a:xfrm>
            <a:off x="10597242" y="129107"/>
            <a:ext cx="1494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بالكلمات</a:t>
            </a:r>
            <a:r>
              <a:rPr lang="ar-SA" sz="2400" b="1" dirty="0">
                <a:solidFill>
                  <a:schemeClr val="bg1"/>
                </a:solidFill>
              </a:rPr>
              <a:t>: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TextBox 27">
            <a:extLst>
              <a:ext uri="{FF2B5EF4-FFF2-40B4-BE49-F238E27FC236}">
                <a16:creationId xmlns:a16="http://schemas.microsoft.com/office/drawing/2014/main" id="{EAD1DCAD-4299-28D7-9906-37D3ED0B3FA3}"/>
              </a:ext>
            </a:extLst>
          </p:cNvPr>
          <p:cNvSpPr txBox="1"/>
          <p:nvPr/>
        </p:nvSpPr>
        <p:spPr>
          <a:xfrm>
            <a:off x="6592960" y="130793"/>
            <a:ext cx="428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ثلاثة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وتسعون ألفًا 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وأربعُ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مائة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وسبعة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وعشرون</a:t>
            </a:r>
            <a:endParaRPr lang="en-US" sz="2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9">
            <a:extLst>
              <a:ext uri="{FF2B5EF4-FFF2-40B4-BE49-F238E27FC236}">
                <a16:creationId xmlns:a16="http://schemas.microsoft.com/office/drawing/2014/main" id="{4BAE593C-CEA9-A25D-127F-E380E0002A09}"/>
              </a:ext>
            </a:extLst>
          </p:cNvPr>
          <p:cNvSpPr txBox="1"/>
          <p:nvPr/>
        </p:nvSpPr>
        <p:spPr>
          <a:xfrm>
            <a:off x="9139151" y="590772"/>
            <a:ext cx="2054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rgbClr val="C00000"/>
                </a:solidFill>
              </a:rPr>
              <a:t>9</a:t>
            </a:r>
            <a:r>
              <a:rPr lang="ar-SA" sz="4000" dirty="0">
                <a:solidFill>
                  <a:srgbClr val="00B050"/>
                </a:solidFill>
              </a:rPr>
              <a:t>3</a:t>
            </a:r>
            <a:r>
              <a:rPr lang="he-IL" sz="4000" dirty="0">
                <a:solidFill>
                  <a:srgbClr val="C00000"/>
                </a:solidFill>
              </a:rPr>
              <a:t>,</a:t>
            </a:r>
            <a:r>
              <a:rPr lang="ar-SA" sz="40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ar-SA" sz="4000" dirty="0">
                <a:solidFill>
                  <a:srgbClr val="0070C0"/>
                </a:solidFill>
              </a:rPr>
              <a:t>2</a:t>
            </a:r>
            <a:r>
              <a:rPr lang="ar-SA" sz="4000" dirty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4948AC59-1E4A-DFC2-E6FD-FB66A86CD29E}"/>
              </a:ext>
            </a:extLst>
          </p:cNvPr>
          <p:cNvSpPr/>
          <p:nvPr/>
        </p:nvSpPr>
        <p:spPr>
          <a:xfrm>
            <a:off x="9553271" y="1138039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بالأرقام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EC095F1B-F853-5333-F319-3CA0D667D28D}"/>
              </a:ext>
            </a:extLst>
          </p:cNvPr>
          <p:cNvSpPr/>
          <p:nvPr/>
        </p:nvSpPr>
        <p:spPr>
          <a:xfrm>
            <a:off x="10726570" y="1423605"/>
            <a:ext cx="1438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المنازل</a:t>
            </a:r>
            <a:endParaRPr lang="he-I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akkal Majalla" panose="02000000000000000000" pitchFamily="2" charset="-78"/>
            </a:endParaRP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5E39BD43-2059-EB2C-BC7E-6BFFF45F7B43}"/>
              </a:ext>
            </a:extLst>
          </p:cNvPr>
          <p:cNvSpPr/>
          <p:nvPr/>
        </p:nvSpPr>
        <p:spPr>
          <a:xfrm>
            <a:off x="10438098" y="4243762"/>
            <a:ext cx="288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he-IL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6A4A430D-3ADF-591C-F429-162E3B8F2759}"/>
              </a:ext>
            </a:extLst>
          </p:cNvPr>
          <p:cNvSpPr/>
          <p:nvPr/>
        </p:nvSpPr>
        <p:spPr>
          <a:xfrm>
            <a:off x="9084145" y="4278085"/>
            <a:ext cx="288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he-IL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65C4D044-C27A-38AE-2C62-A7864DD6519A}"/>
              </a:ext>
            </a:extLst>
          </p:cNvPr>
          <p:cNvSpPr/>
          <p:nvPr/>
        </p:nvSpPr>
        <p:spPr>
          <a:xfrm>
            <a:off x="7483247" y="4362864"/>
            <a:ext cx="288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he-IL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A8FEFC33-6FFA-2CE8-6DFF-81AC594E55F5}"/>
              </a:ext>
            </a:extLst>
          </p:cNvPr>
          <p:cNvSpPr/>
          <p:nvPr/>
        </p:nvSpPr>
        <p:spPr>
          <a:xfrm>
            <a:off x="5680980" y="4362864"/>
            <a:ext cx="288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he-IL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9EC15EB5-8819-176B-5125-BC06B833B6F4}"/>
              </a:ext>
            </a:extLst>
          </p:cNvPr>
          <p:cNvSpPr/>
          <p:nvPr/>
        </p:nvSpPr>
        <p:spPr>
          <a:xfrm>
            <a:off x="6162054" y="3533513"/>
            <a:ext cx="64633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</a:rPr>
              <a:t>×</a:t>
            </a:r>
            <a:endParaRPr lang="ar-SA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</a:endParaRPr>
          </a:p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90</a:t>
            </a:r>
            <a:endParaRPr lang="he-IL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</a:endParaRP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D5459884-B3A8-2C53-DEEE-E4882247F3C2}"/>
              </a:ext>
            </a:extLst>
          </p:cNvPr>
          <p:cNvSpPr/>
          <p:nvPr/>
        </p:nvSpPr>
        <p:spPr>
          <a:xfrm>
            <a:off x="7998884" y="3615209"/>
            <a:ext cx="51488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</a:rPr>
              <a:t>×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</a:endParaRPr>
          </a:p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he-IL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</a:endParaRPr>
          </a:p>
        </p:txBody>
      </p:sp>
      <p:pic>
        <p:nvPicPr>
          <p:cNvPr id="36" name="Picture 4" descr="שלושה דפים משובצים - Origametria Origametria">
            <a:extLst>
              <a:ext uri="{FF2B5EF4-FFF2-40B4-BE49-F238E27FC236}">
                <a16:creationId xmlns:a16="http://schemas.microsoft.com/office/drawing/2014/main" id="{18A1AD28-609E-0021-1B39-0BDE18A01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6" t="-1" r="1324" b="92222"/>
          <a:stretch/>
        </p:blipFill>
        <p:spPr bwMode="auto">
          <a:xfrm>
            <a:off x="11855746" y="4357857"/>
            <a:ext cx="126699" cy="1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שלושה דפים משובצים - Origametria Origametria">
            <a:extLst>
              <a:ext uri="{FF2B5EF4-FFF2-40B4-BE49-F238E27FC236}">
                <a16:creationId xmlns:a16="http://schemas.microsoft.com/office/drawing/2014/main" id="{7DCDB436-D5FB-7A0A-F43D-EE203A797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6" t="-1" r="1324" b="92222"/>
          <a:stretch/>
        </p:blipFill>
        <p:spPr bwMode="auto">
          <a:xfrm>
            <a:off x="11870037" y="4479142"/>
            <a:ext cx="126699" cy="1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שלושה דפים משובצים - Origametria Origametria">
            <a:extLst>
              <a:ext uri="{FF2B5EF4-FFF2-40B4-BE49-F238E27FC236}">
                <a16:creationId xmlns:a16="http://schemas.microsoft.com/office/drawing/2014/main" id="{38BC2BFC-7A3D-8D41-A7F6-B004B4327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6" t="-1" r="1324" b="92222"/>
          <a:stretch/>
        </p:blipFill>
        <p:spPr bwMode="auto">
          <a:xfrm>
            <a:off x="11891836" y="4586979"/>
            <a:ext cx="126699" cy="1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שלושה דפים משובצים - Origametria Origametria">
            <a:extLst>
              <a:ext uri="{FF2B5EF4-FFF2-40B4-BE49-F238E27FC236}">
                <a16:creationId xmlns:a16="http://schemas.microsoft.com/office/drawing/2014/main" id="{0784C586-96F5-9F39-1430-CA619BECF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6" t="-1" r="1324" b="92222"/>
          <a:stretch/>
        </p:blipFill>
        <p:spPr bwMode="auto">
          <a:xfrm>
            <a:off x="11987659" y="4357857"/>
            <a:ext cx="126699" cy="1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שלושה דפים משובצים - Origametria Origametria">
            <a:extLst>
              <a:ext uri="{FF2B5EF4-FFF2-40B4-BE49-F238E27FC236}">
                <a16:creationId xmlns:a16="http://schemas.microsoft.com/office/drawing/2014/main" id="{83FCD341-E952-444F-6D32-73BF83A7F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6" t="-1" r="1324" b="92222"/>
          <a:stretch/>
        </p:blipFill>
        <p:spPr bwMode="auto">
          <a:xfrm>
            <a:off x="12004559" y="4444444"/>
            <a:ext cx="126699" cy="1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שלושה דפים משובצים - Origametria Origametria">
            <a:extLst>
              <a:ext uri="{FF2B5EF4-FFF2-40B4-BE49-F238E27FC236}">
                <a16:creationId xmlns:a16="http://schemas.microsoft.com/office/drawing/2014/main" id="{8CC75BD5-4FEB-A902-DFB2-91E03BE9F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6" t="-1" r="1324" b="92222"/>
          <a:stretch/>
        </p:blipFill>
        <p:spPr bwMode="auto">
          <a:xfrm>
            <a:off x="12012382" y="4562178"/>
            <a:ext cx="126699" cy="1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שלושה דפים משובצים - Origametria Origametria">
            <a:extLst>
              <a:ext uri="{FF2B5EF4-FFF2-40B4-BE49-F238E27FC236}">
                <a16:creationId xmlns:a16="http://schemas.microsoft.com/office/drawing/2014/main" id="{A65A98F2-E9A1-1036-A74A-F5B3E6FA2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6" t="-1" r="1324" b="92222"/>
          <a:stretch/>
        </p:blipFill>
        <p:spPr bwMode="auto">
          <a:xfrm>
            <a:off x="11964608" y="4685593"/>
            <a:ext cx="126699" cy="1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שלושה דפים משובצים - Origametria Origametria">
            <a:extLst>
              <a:ext uri="{FF2B5EF4-FFF2-40B4-BE49-F238E27FC236}">
                <a16:creationId xmlns:a16="http://schemas.microsoft.com/office/drawing/2014/main" id="{13BC7650-DC0F-1F21-3E17-ED86B73EF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5" r="1624" b="27505"/>
          <a:stretch/>
        </p:blipFill>
        <p:spPr bwMode="auto">
          <a:xfrm>
            <a:off x="10816933" y="3828070"/>
            <a:ext cx="121024" cy="110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שלושה דפים משובצים - Origametria Origametria">
            <a:extLst>
              <a:ext uri="{FF2B5EF4-FFF2-40B4-BE49-F238E27FC236}">
                <a16:creationId xmlns:a16="http://schemas.microsoft.com/office/drawing/2014/main" id="{F0318AFA-192A-EAD9-531B-BE4FA29E5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5" r="1624" b="27505"/>
          <a:stretch/>
        </p:blipFill>
        <p:spPr bwMode="auto">
          <a:xfrm>
            <a:off x="11101462" y="3828070"/>
            <a:ext cx="121024" cy="110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שלושה דפים משובצים - Origametria Origametria">
            <a:extLst>
              <a:ext uri="{FF2B5EF4-FFF2-40B4-BE49-F238E27FC236}">
                <a16:creationId xmlns:a16="http://schemas.microsoft.com/office/drawing/2014/main" id="{6F368D02-9B25-1326-026F-62FE11C0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768" y="3597726"/>
            <a:ext cx="763856" cy="6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שלושה דפים משובצים - Origametria Origametria">
            <a:extLst>
              <a:ext uri="{FF2B5EF4-FFF2-40B4-BE49-F238E27FC236}">
                <a16:creationId xmlns:a16="http://schemas.microsoft.com/office/drawing/2014/main" id="{BE059BAE-C265-CEFF-3292-3005ECA2D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3" t="2526" r="6044" b="29451"/>
          <a:stretch/>
        </p:blipFill>
        <p:spPr bwMode="auto">
          <a:xfrm>
            <a:off x="9468943" y="3499754"/>
            <a:ext cx="417385" cy="46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שלושה דפים משובצים - Origametria Origametria">
            <a:extLst>
              <a:ext uri="{FF2B5EF4-FFF2-40B4-BE49-F238E27FC236}">
                <a16:creationId xmlns:a16="http://schemas.microsoft.com/office/drawing/2014/main" id="{90805EBA-2392-92A9-7ABA-F92A308BA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884" y="3276624"/>
            <a:ext cx="365514" cy="3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שלושה דפים משובצים - Origametria Origametria">
            <a:extLst>
              <a:ext uri="{FF2B5EF4-FFF2-40B4-BE49-F238E27FC236}">
                <a16:creationId xmlns:a16="http://schemas.microsoft.com/office/drawing/2014/main" id="{A957541A-0E11-8B32-BBAD-66324E079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049" y="3442255"/>
            <a:ext cx="307449" cy="3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שלושה דפים משובצים - Origametria Origametria">
            <a:extLst>
              <a:ext uri="{FF2B5EF4-FFF2-40B4-BE49-F238E27FC236}">
                <a16:creationId xmlns:a16="http://schemas.microsoft.com/office/drawing/2014/main" id="{6725D7C4-9C65-2A9C-F0C8-890FC7D9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539" y="3185082"/>
            <a:ext cx="365514" cy="3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שלושה דפים משובצים - Origametria Origametria">
            <a:extLst>
              <a:ext uri="{FF2B5EF4-FFF2-40B4-BE49-F238E27FC236}">
                <a16:creationId xmlns:a16="http://schemas.microsoft.com/office/drawing/2014/main" id="{6A040B7B-B41D-5EFD-8B30-CD9370757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3" t="2526" r="6044" b="29451"/>
          <a:stretch/>
        </p:blipFill>
        <p:spPr bwMode="auto">
          <a:xfrm>
            <a:off x="8287102" y="3206114"/>
            <a:ext cx="193068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שלושה דפים משובצים - Origametria Origametria">
            <a:extLst>
              <a:ext uri="{FF2B5EF4-FFF2-40B4-BE49-F238E27FC236}">
                <a16:creationId xmlns:a16="http://schemas.microsoft.com/office/drawing/2014/main" id="{0011DE13-7355-BFA7-118B-620B9C05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459" y="2818629"/>
            <a:ext cx="365514" cy="3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שלושה דפים משובצים - Origametria Origametria">
            <a:extLst>
              <a:ext uri="{FF2B5EF4-FFF2-40B4-BE49-F238E27FC236}">
                <a16:creationId xmlns:a16="http://schemas.microsoft.com/office/drawing/2014/main" id="{793EDE51-F540-D4D3-61D8-BB775F1CA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67" y="3067393"/>
            <a:ext cx="365514" cy="3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שלושה דפים משובצים - Origametria Origametria">
            <a:extLst>
              <a:ext uri="{FF2B5EF4-FFF2-40B4-BE49-F238E27FC236}">
                <a16:creationId xmlns:a16="http://schemas.microsoft.com/office/drawing/2014/main" id="{7D11738A-B1C2-2268-BE98-491C0A3E3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940" y="3345137"/>
            <a:ext cx="365514" cy="3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שלושה דפים משובצים - Origametria Origametria">
            <a:extLst>
              <a:ext uri="{FF2B5EF4-FFF2-40B4-BE49-F238E27FC236}">
                <a16:creationId xmlns:a16="http://schemas.microsoft.com/office/drawing/2014/main" id="{3EA2BBCE-55EB-B65C-D509-5CFC5F798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3" t="2526" r="6044" b="29451"/>
          <a:stretch/>
        </p:blipFill>
        <p:spPr bwMode="auto">
          <a:xfrm>
            <a:off x="6355507" y="2828489"/>
            <a:ext cx="193068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מלבן 54">
            <a:extLst>
              <a:ext uri="{FF2B5EF4-FFF2-40B4-BE49-F238E27FC236}">
                <a16:creationId xmlns:a16="http://schemas.microsoft.com/office/drawing/2014/main" id="{74E53008-C181-39A8-234A-F6B05CC5475F}"/>
              </a:ext>
            </a:extLst>
          </p:cNvPr>
          <p:cNvSpPr/>
          <p:nvPr/>
        </p:nvSpPr>
        <p:spPr>
          <a:xfrm>
            <a:off x="5102713" y="5215035"/>
            <a:ext cx="16017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90</a:t>
            </a:r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</a:rPr>
              <a:t>,</a:t>
            </a:r>
            <a:r>
              <a:rPr lang="ar-S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000</a:t>
            </a:r>
            <a:endParaRPr lang="he-IL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akkal Majalla" panose="02000000000000000000" pitchFamily="2" charset="-78"/>
            </a:endParaRPr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CD04328C-0FC7-4AE5-5297-C525DFE71D54}"/>
              </a:ext>
            </a:extLst>
          </p:cNvPr>
          <p:cNvSpPr/>
          <p:nvPr/>
        </p:nvSpPr>
        <p:spPr>
          <a:xfrm>
            <a:off x="7208153" y="5228093"/>
            <a:ext cx="13516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</a:rPr>
              <a:t>,</a:t>
            </a:r>
            <a:r>
              <a:rPr lang="ar-S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000</a:t>
            </a:r>
            <a:endParaRPr lang="he-IL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akkal Majalla" panose="02000000000000000000" pitchFamily="2" charset="-78"/>
            </a:endParaRPr>
          </a:p>
        </p:txBody>
      </p:sp>
      <p:sp>
        <p:nvSpPr>
          <p:cNvPr id="57" name="מלבן 56">
            <a:extLst>
              <a:ext uri="{FF2B5EF4-FFF2-40B4-BE49-F238E27FC236}">
                <a16:creationId xmlns:a16="http://schemas.microsoft.com/office/drawing/2014/main" id="{9F245E62-8741-FF0F-6177-7FD031F4614A}"/>
              </a:ext>
            </a:extLst>
          </p:cNvPr>
          <p:cNvSpPr/>
          <p:nvPr/>
        </p:nvSpPr>
        <p:spPr>
          <a:xfrm>
            <a:off x="8955821" y="5135037"/>
            <a:ext cx="1026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400</a:t>
            </a:r>
            <a:endParaRPr lang="he-I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akkal Majalla" panose="02000000000000000000" pitchFamily="2" charset="-78"/>
            </a:endParaRPr>
          </a:p>
        </p:txBody>
      </p:sp>
      <p:sp>
        <p:nvSpPr>
          <p:cNvPr id="59" name="מלבן 58">
            <a:extLst>
              <a:ext uri="{FF2B5EF4-FFF2-40B4-BE49-F238E27FC236}">
                <a16:creationId xmlns:a16="http://schemas.microsoft.com/office/drawing/2014/main" id="{D4FA167A-B262-9536-04CF-193B40A31108}"/>
              </a:ext>
            </a:extLst>
          </p:cNvPr>
          <p:cNvSpPr/>
          <p:nvPr/>
        </p:nvSpPr>
        <p:spPr>
          <a:xfrm>
            <a:off x="10341314" y="5135037"/>
            <a:ext cx="745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endParaRPr lang="he-I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akkal Majalla" panose="02000000000000000000" pitchFamily="2" charset="-78"/>
            </a:endParaRPr>
          </a:p>
        </p:txBody>
      </p:sp>
      <p:sp>
        <p:nvSpPr>
          <p:cNvPr id="60" name="מלבן 59">
            <a:extLst>
              <a:ext uri="{FF2B5EF4-FFF2-40B4-BE49-F238E27FC236}">
                <a16:creationId xmlns:a16="http://schemas.microsoft.com/office/drawing/2014/main" id="{F6ED5591-AA6A-8B14-1130-1961163DC619}"/>
              </a:ext>
            </a:extLst>
          </p:cNvPr>
          <p:cNvSpPr/>
          <p:nvPr/>
        </p:nvSpPr>
        <p:spPr>
          <a:xfrm>
            <a:off x="11608992" y="5136545"/>
            <a:ext cx="465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he-I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akkal Majalla" panose="02000000000000000000" pitchFamily="2" charset="-78"/>
            </a:endParaRPr>
          </a:p>
        </p:txBody>
      </p:sp>
      <p:sp>
        <p:nvSpPr>
          <p:cNvPr id="61" name="מלבן 60">
            <a:extLst>
              <a:ext uri="{FF2B5EF4-FFF2-40B4-BE49-F238E27FC236}">
                <a16:creationId xmlns:a16="http://schemas.microsoft.com/office/drawing/2014/main" id="{15E1386B-C475-7CAC-2547-E7A05490E165}"/>
              </a:ext>
            </a:extLst>
          </p:cNvPr>
          <p:cNvSpPr/>
          <p:nvPr/>
        </p:nvSpPr>
        <p:spPr>
          <a:xfrm>
            <a:off x="6548575" y="5865534"/>
            <a:ext cx="35682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قيمة الرقم</a:t>
            </a:r>
            <a:endParaRPr lang="he-I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  <a:latin typeface="Sakkal Majalla" panose="02000000000000000000" pitchFamily="2" charset="-78"/>
            </a:endParaRPr>
          </a:p>
        </p:txBody>
      </p:sp>
      <p:sp>
        <p:nvSpPr>
          <p:cNvPr id="64" name="TextBox 17">
            <a:extLst>
              <a:ext uri="{FF2B5EF4-FFF2-40B4-BE49-F238E27FC236}">
                <a16:creationId xmlns:a16="http://schemas.microsoft.com/office/drawing/2014/main" id="{FC9A0376-1242-08E6-AF43-02CE31CAE24F}"/>
              </a:ext>
            </a:extLst>
          </p:cNvPr>
          <p:cNvSpPr txBox="1"/>
          <p:nvPr/>
        </p:nvSpPr>
        <p:spPr>
          <a:xfrm>
            <a:off x="266606" y="1356895"/>
            <a:ext cx="5245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 احاد + 2 عشرات + 4 مئات + 3 آلاف + 9 عشرات الآلاف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מלבן 64">
            <a:extLst>
              <a:ext uri="{FF2B5EF4-FFF2-40B4-BE49-F238E27FC236}">
                <a16:creationId xmlns:a16="http://schemas.microsoft.com/office/drawing/2014/main" id="{5163A096-015F-B820-6223-B94D89A57C4A}"/>
              </a:ext>
            </a:extLst>
          </p:cNvPr>
          <p:cNvSpPr/>
          <p:nvPr/>
        </p:nvSpPr>
        <p:spPr>
          <a:xfrm>
            <a:off x="871796" y="1817406"/>
            <a:ext cx="44776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الاسم الموسع للعدد حسب القيمة:</a:t>
            </a:r>
            <a:endParaRPr lang="he-IL" sz="3200" b="1" cap="none" spc="0" dirty="0">
              <a:ln w="22225">
                <a:solidFill>
                  <a:srgbClr val="FFC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akkal Majalla" panose="02000000000000000000" pitchFamily="2" charset="-78"/>
            </a:endParaRPr>
          </a:p>
        </p:txBody>
      </p:sp>
      <p:sp>
        <p:nvSpPr>
          <p:cNvPr id="66" name="מלבן 65">
            <a:extLst>
              <a:ext uri="{FF2B5EF4-FFF2-40B4-BE49-F238E27FC236}">
                <a16:creationId xmlns:a16="http://schemas.microsoft.com/office/drawing/2014/main" id="{5A4476F4-E7D0-D952-3A10-B064083DC999}"/>
              </a:ext>
            </a:extLst>
          </p:cNvPr>
          <p:cNvSpPr/>
          <p:nvPr/>
        </p:nvSpPr>
        <p:spPr>
          <a:xfrm>
            <a:off x="1126414" y="836421"/>
            <a:ext cx="41120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الاسم الموسع للعدد حسب المنزلة:</a:t>
            </a:r>
            <a:endParaRPr lang="he-IL" sz="3200" b="1" cap="none" spc="0" dirty="0">
              <a:ln w="22225">
                <a:solidFill>
                  <a:srgbClr val="FFC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akkal Majalla" panose="02000000000000000000" pitchFamily="2" charset="-78"/>
            </a:endParaRPr>
          </a:p>
        </p:txBody>
      </p:sp>
      <p:sp>
        <p:nvSpPr>
          <p:cNvPr id="67" name="TextBox 30">
            <a:extLst>
              <a:ext uri="{FF2B5EF4-FFF2-40B4-BE49-F238E27FC236}">
                <a16:creationId xmlns:a16="http://schemas.microsoft.com/office/drawing/2014/main" id="{3C70D1ED-02AF-C979-4BE5-C89FFAF0567C}"/>
              </a:ext>
            </a:extLst>
          </p:cNvPr>
          <p:cNvSpPr txBox="1"/>
          <p:nvPr/>
        </p:nvSpPr>
        <p:spPr>
          <a:xfrm>
            <a:off x="1040386" y="2406510"/>
            <a:ext cx="4341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>
                <a:latin typeface="Sakkal Majalla" panose="02000000000000000000" pitchFamily="2" charset="-78"/>
              </a:rPr>
              <a:t>7 + 20 + 400 + 3</a:t>
            </a:r>
            <a:r>
              <a:rPr lang="he-IL" sz="2000" b="1" dirty="0">
                <a:latin typeface="Sakkal Majalla" panose="02000000000000000000" pitchFamily="2" charset="-78"/>
              </a:rPr>
              <a:t>,000 + 90,000</a:t>
            </a:r>
            <a:endParaRPr lang="en-US" sz="2000" b="1" dirty="0">
              <a:latin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728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9" grpId="0"/>
      <p:bldP spid="60" grpId="0"/>
      <p:bldP spid="61" grpId="0"/>
      <p:bldP spid="64" grpId="0"/>
      <p:bldP spid="65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 שמכילה יונק, תמונה, איור, נמר&#10;&#10;התיאור נוצר באופן אוטומטי">
            <a:extLst>
              <a:ext uri="{FF2B5EF4-FFF2-40B4-BE49-F238E27FC236}">
                <a16:creationId xmlns:a16="http://schemas.microsoft.com/office/drawing/2014/main" id="{00153877-E3A7-11D4-C65A-1765B5B69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48D8A101-41C9-0ECF-7C73-33B101791804}"/>
              </a:ext>
            </a:extLst>
          </p:cNvPr>
          <p:cNvSpPr txBox="1"/>
          <p:nvPr/>
        </p:nvSpPr>
        <p:spPr>
          <a:xfrm>
            <a:off x="4298410" y="948432"/>
            <a:ext cx="39534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`</a:t>
            </a:r>
            <a:r>
              <a:rPr lang="ar-SA" sz="2800" b="1" dirty="0">
                <a:solidFill>
                  <a:srgbClr val="FFFF00"/>
                </a:solidFill>
              </a:rPr>
              <a:t> عاش </a:t>
            </a:r>
            <a:r>
              <a:rPr lang="ar-SA" sz="2800" b="1" dirty="0" err="1">
                <a:solidFill>
                  <a:srgbClr val="FFFF00"/>
                </a:solidFill>
              </a:rPr>
              <a:t>ماوكلي</a:t>
            </a:r>
            <a:r>
              <a:rPr lang="ar-SA" sz="2800" b="1" dirty="0">
                <a:solidFill>
                  <a:srgbClr val="FFFF00"/>
                </a:solidFill>
              </a:rPr>
              <a:t> في الغابة واختار ان يعيش مع الذئاب</a:t>
            </a:r>
          </a:p>
          <a:p>
            <a:pPr algn="ctr"/>
            <a:r>
              <a:rPr lang="ar-SA" sz="2800" b="1" dirty="0">
                <a:solidFill>
                  <a:srgbClr val="FFFF00"/>
                </a:solidFill>
              </a:rPr>
              <a:t>عليك عزيزي  الطالب، عزيزتي الطالبة  اختيار شخصية من الشخصيات الموجودة في الصورة التالية، ومن ثم سيظهر لديك عدد وأسئلة حوله </a:t>
            </a:r>
          </a:p>
          <a:p>
            <a:pPr algn="ctr"/>
            <a:r>
              <a:rPr lang="ar-SA" sz="2800" b="1" dirty="0">
                <a:solidFill>
                  <a:srgbClr val="FFFF00"/>
                </a:solidFill>
              </a:rPr>
              <a:t>عليك أولا قراءة العدد</a:t>
            </a:r>
          </a:p>
          <a:p>
            <a:pPr algn="ctr"/>
            <a:r>
              <a:rPr lang="ar-SA" sz="2800" b="1" dirty="0">
                <a:solidFill>
                  <a:srgbClr val="FFFF00"/>
                </a:solidFill>
              </a:rPr>
              <a:t>ومن ثم حل الأسئلة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צמח, תמונה, ציפור, סרט מצויר&#10;&#10;התיאור נוצר באופן אוטומטי">
            <a:extLst>
              <a:ext uri="{FF2B5EF4-FFF2-40B4-BE49-F238E27FC236}">
                <a16:creationId xmlns:a16="http://schemas.microsoft.com/office/drawing/2014/main" id="{091B6DCF-55D6-3B83-215A-3055739CA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סרט מצויר, סרטים מצוירים&#10;&#10;התיאור נוצר באופן אוטומטי">
            <a:extLst>
              <a:ext uri="{FF2B5EF4-FFF2-40B4-BE49-F238E27FC236}">
                <a16:creationId xmlns:a16="http://schemas.microsoft.com/office/drawing/2014/main" id="{C0D6A598-8C6F-25BD-8339-0B95F9948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A94BD27F-9A4E-9346-82CB-D76D0EE967EC}"/>
              </a:ext>
            </a:extLst>
          </p:cNvPr>
          <p:cNvSpPr txBox="1"/>
          <p:nvPr/>
        </p:nvSpPr>
        <p:spPr>
          <a:xfrm>
            <a:off x="6863644" y="5294951"/>
            <a:ext cx="35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قيمة الرقم 6 ؟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80CD8279-7917-AAF3-903E-3CFEA238F90D}"/>
              </a:ext>
            </a:extLst>
          </p:cNvPr>
          <p:cNvSpPr/>
          <p:nvPr/>
        </p:nvSpPr>
        <p:spPr>
          <a:xfrm>
            <a:off x="5424716" y="5306301"/>
            <a:ext cx="20619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60</a:t>
            </a:r>
            <a:r>
              <a:rPr lang="he-IL" sz="3200" b="1" dirty="0">
                <a:solidFill>
                  <a:schemeClr val="bg1"/>
                </a:solidFill>
                <a:latin typeface="Sakkal Majalla" panose="02000000000000000000" pitchFamily="2" charset="-78"/>
              </a:rPr>
              <a:t>,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000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838C3324-B6DE-40E8-3F23-00FDE139C886}"/>
              </a:ext>
            </a:extLst>
          </p:cNvPr>
          <p:cNvSpPr txBox="1"/>
          <p:nvPr/>
        </p:nvSpPr>
        <p:spPr>
          <a:xfrm>
            <a:off x="7197072" y="5814865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منزلة الرقم 6 ؟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050256C9-F638-103C-B8EF-FFDEC1056F23}"/>
              </a:ext>
            </a:extLst>
          </p:cNvPr>
          <p:cNvSpPr/>
          <p:nvPr/>
        </p:nvSpPr>
        <p:spPr>
          <a:xfrm>
            <a:off x="5163743" y="5788863"/>
            <a:ext cx="206195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 الأُلوف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B2A68C5F-4525-9E66-CCE1-11DF1B1A69E3}"/>
              </a:ext>
            </a:extLst>
          </p:cNvPr>
          <p:cNvSpPr/>
          <p:nvPr/>
        </p:nvSpPr>
        <p:spPr>
          <a:xfrm>
            <a:off x="3474109" y="1627040"/>
            <a:ext cx="55708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65</a:t>
            </a:r>
            <a:r>
              <a:rPr lang="he-IL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</a:t>
            </a:r>
            <a:r>
              <a:rPr lang="ar-SA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847</a:t>
            </a:r>
            <a:endParaRPr lang="he-IL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8" name="Picture 4" descr="wkxjh قطعتين/مجموعة 23.2X21.4CM ملصق حائط على شكل خنفساء من الكرتون المحبوب  على شكل نجمة جميلة لغرفة الأطفال: Amazon.ae">
            <a:hlinkClick r:id="rId3" action="ppaction://hlinksldjump"/>
            <a:extLst>
              <a:ext uri="{FF2B5EF4-FFF2-40B4-BE49-F238E27FC236}">
                <a16:creationId xmlns:a16="http://schemas.microsoft.com/office/drawing/2014/main" id="{E6AD06BF-6EE5-DA4A-178E-0225E6D0D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06" y="5211278"/>
            <a:ext cx="1364132" cy="127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מלבן 18">
            <a:extLst>
              <a:ext uri="{FF2B5EF4-FFF2-40B4-BE49-F238E27FC236}">
                <a16:creationId xmlns:a16="http://schemas.microsoft.com/office/drawing/2014/main" id="{F7904967-89FD-86BA-1999-1F6D605EE33E}"/>
              </a:ext>
            </a:extLst>
          </p:cNvPr>
          <p:cNvSpPr/>
          <p:nvPr/>
        </p:nvSpPr>
        <p:spPr>
          <a:xfrm>
            <a:off x="2350608" y="5211278"/>
            <a:ext cx="5741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رُجوع</a:t>
            </a:r>
            <a:endParaRPr lang="he-IL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237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סרט מצויר, סרטים מצוירים&#10;&#10;התיאור נוצר באופן אוטומטי">
            <a:extLst>
              <a:ext uri="{FF2B5EF4-FFF2-40B4-BE49-F238E27FC236}">
                <a16:creationId xmlns:a16="http://schemas.microsoft.com/office/drawing/2014/main" id="{93AB4FC7-2392-6683-7486-D50CEAAFE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91A92F3-FF89-A9F1-4549-547EDAE2DCC3}"/>
              </a:ext>
            </a:extLst>
          </p:cNvPr>
          <p:cNvSpPr/>
          <p:nvPr/>
        </p:nvSpPr>
        <p:spPr>
          <a:xfrm>
            <a:off x="4290453" y="1534928"/>
            <a:ext cx="43015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55</a:t>
            </a:r>
            <a:r>
              <a:rPr lang="he-IL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</a:t>
            </a:r>
            <a:r>
              <a:rPr lang="he-IL" sz="96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</a:t>
            </a:r>
            <a:r>
              <a:rPr lang="he-IL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r>
              <a:rPr lang="ar-SA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he-IL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D01F650-FE5E-656F-3B0C-F36AA71047EF}"/>
              </a:ext>
            </a:extLst>
          </p:cNvPr>
          <p:cNvSpPr/>
          <p:nvPr/>
        </p:nvSpPr>
        <p:spPr>
          <a:xfrm>
            <a:off x="5155371" y="1758743"/>
            <a:ext cx="790609" cy="1122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038D8994-1425-2F78-C97B-12FD95D555E6}"/>
              </a:ext>
            </a:extLst>
          </p:cNvPr>
          <p:cNvSpPr/>
          <p:nvPr/>
        </p:nvSpPr>
        <p:spPr>
          <a:xfrm>
            <a:off x="5125672" y="889423"/>
            <a:ext cx="850006" cy="86932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4214836C-976E-E901-BF3D-F7CDF323795A}"/>
              </a:ext>
            </a:extLst>
          </p:cNvPr>
          <p:cNvSpPr txBox="1"/>
          <p:nvPr/>
        </p:nvSpPr>
        <p:spPr>
          <a:xfrm>
            <a:off x="5376375" y="5257446"/>
            <a:ext cx="6431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قيمة الرقم الذي تحته خط ؟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D40A417C-9682-ED0A-A4BB-71498964A149}"/>
              </a:ext>
            </a:extLst>
          </p:cNvPr>
          <p:cNvSpPr/>
          <p:nvPr/>
        </p:nvSpPr>
        <p:spPr>
          <a:xfrm>
            <a:off x="4254508" y="5319001"/>
            <a:ext cx="1296167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900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674F9BA5-2355-371E-FAEF-2ED564B2F812}"/>
              </a:ext>
            </a:extLst>
          </p:cNvPr>
          <p:cNvSpPr txBox="1"/>
          <p:nvPr/>
        </p:nvSpPr>
        <p:spPr>
          <a:xfrm>
            <a:off x="5376375" y="5861492"/>
            <a:ext cx="7790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منزلة الرقم الذي محاط بمنزل؟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1AF6D67D-34D5-6ED8-8DCC-083939A21EA4}"/>
              </a:ext>
            </a:extLst>
          </p:cNvPr>
          <p:cNvSpPr/>
          <p:nvPr/>
        </p:nvSpPr>
        <p:spPr>
          <a:xfrm>
            <a:off x="4290453" y="5965331"/>
            <a:ext cx="1230618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/>
              <a:t>أُلوف</a:t>
            </a:r>
            <a:endParaRPr lang="en-US" sz="3200" dirty="0"/>
          </a:p>
        </p:txBody>
      </p:sp>
      <p:pic>
        <p:nvPicPr>
          <p:cNvPr id="12" name="Picture 4" descr="wkxjh قطعتين/مجموعة 23.2X21.4CM ملصق حائط على شكل خنفساء من الكرتون المحبوب  على شكل نجمة جميلة لغرفة الأطفال: Amazon.ae">
            <a:hlinkClick r:id="rId3" action="ppaction://hlinksldjump"/>
            <a:extLst>
              <a:ext uri="{FF2B5EF4-FFF2-40B4-BE49-F238E27FC236}">
                <a16:creationId xmlns:a16="http://schemas.microsoft.com/office/drawing/2014/main" id="{858F7C51-971A-C29A-635C-B3DE8318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06" y="5211278"/>
            <a:ext cx="1364132" cy="127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EA4E06F0-525C-8BD3-3488-994B429A2B38}"/>
              </a:ext>
            </a:extLst>
          </p:cNvPr>
          <p:cNvSpPr/>
          <p:nvPr/>
        </p:nvSpPr>
        <p:spPr>
          <a:xfrm>
            <a:off x="2350608" y="5211278"/>
            <a:ext cx="5741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رُجوع</a:t>
            </a:r>
            <a:endParaRPr lang="he-IL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273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סרט מצויר, סרטים מצוירים&#10;&#10;התיאור נוצר באופן אוטומטי">
            <a:extLst>
              <a:ext uri="{FF2B5EF4-FFF2-40B4-BE49-F238E27FC236}">
                <a16:creationId xmlns:a16="http://schemas.microsoft.com/office/drawing/2014/main" id="{C66B5814-9D9B-17B1-54D0-A8FB9E959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AC8333A9-8D09-306B-A499-54CCA022B5FD}"/>
              </a:ext>
            </a:extLst>
          </p:cNvPr>
          <p:cNvSpPr/>
          <p:nvPr/>
        </p:nvSpPr>
        <p:spPr>
          <a:xfrm>
            <a:off x="4029017" y="1504286"/>
            <a:ext cx="45034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  <a:r>
              <a:rPr lang="ar-SA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  <a:r>
              <a:rPr lang="he-IL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</a:t>
            </a:r>
            <a:r>
              <a:rPr lang="ar-SA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  <a:r>
              <a:rPr lang="ar-SA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  <a:r>
              <a:rPr lang="ar-SA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  <a:endParaRPr lang="he-IL" sz="9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9852911-359B-3282-03E1-609BF665F296}"/>
              </a:ext>
            </a:extLst>
          </p:cNvPr>
          <p:cNvSpPr txBox="1"/>
          <p:nvPr/>
        </p:nvSpPr>
        <p:spPr>
          <a:xfrm>
            <a:off x="6406922" y="5353714"/>
            <a:ext cx="596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قيمة الرقم باللون الاحمر ؟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8AF222E9-2AD4-D8FA-F56A-F2AD393AF011}"/>
              </a:ext>
            </a:extLst>
          </p:cNvPr>
          <p:cNvSpPr/>
          <p:nvPr/>
        </p:nvSpPr>
        <p:spPr>
          <a:xfrm>
            <a:off x="5028970" y="5267119"/>
            <a:ext cx="1377952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/>
              <a:t>8</a:t>
            </a:r>
            <a:r>
              <a:rPr lang="he-IL" sz="3200" dirty="0"/>
              <a:t>,</a:t>
            </a:r>
            <a:r>
              <a:rPr lang="ar-SA" sz="3200" dirty="0"/>
              <a:t>000</a:t>
            </a:r>
            <a:endParaRPr lang="en-US" sz="3200" dirty="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EB1C869D-3CDB-B518-2445-989C1328D6CF}"/>
              </a:ext>
            </a:extLst>
          </p:cNvPr>
          <p:cNvSpPr txBox="1"/>
          <p:nvPr/>
        </p:nvSpPr>
        <p:spPr>
          <a:xfrm>
            <a:off x="6406922" y="5938489"/>
            <a:ext cx="639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منزلة الرقم باللون </a:t>
            </a:r>
            <a:r>
              <a:rPr lang="ar-SA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الاسود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76217AB9-D53F-325C-51E8-4FF4DD476BE3}"/>
              </a:ext>
            </a:extLst>
          </p:cNvPr>
          <p:cNvSpPr/>
          <p:nvPr/>
        </p:nvSpPr>
        <p:spPr>
          <a:xfrm>
            <a:off x="4651974" y="5921556"/>
            <a:ext cx="1919129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عشرات الأُلوف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4" descr="wkxjh قطعتين/مجموعة 23.2X21.4CM ملصق حائط على شكل خنفساء من الكرتون المحبوب  على شكل نجمة جميلة لغرفة الأطفال: Amazon.ae">
            <a:hlinkClick r:id="rId3" action="ppaction://hlinksldjump"/>
            <a:extLst>
              <a:ext uri="{FF2B5EF4-FFF2-40B4-BE49-F238E27FC236}">
                <a16:creationId xmlns:a16="http://schemas.microsoft.com/office/drawing/2014/main" id="{014F67A0-6EC4-EDD3-A1CA-838940E1B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796" y="5039003"/>
            <a:ext cx="1364132" cy="127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87D6566C-85AA-2645-BE72-8909AD4A9399}"/>
              </a:ext>
            </a:extLst>
          </p:cNvPr>
          <p:cNvSpPr txBox="1"/>
          <p:nvPr/>
        </p:nvSpPr>
        <p:spPr>
          <a:xfrm>
            <a:off x="2411138" y="5083637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رُجوع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8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1" grpId="0" animBg="1"/>
    </p:bld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211</TotalTime>
  <Words>333</Words>
  <Application>Microsoft Office PowerPoint</Application>
  <PresentationFormat>מסך רחב</PresentationFormat>
  <Paragraphs>119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20" baseType="lpstr">
      <vt:lpstr>Arial</vt:lpstr>
      <vt:lpstr>Century Gothic</vt:lpstr>
      <vt:lpstr>Gisha</vt:lpstr>
      <vt:lpstr>Sakkal Majalla</vt:lpstr>
      <vt:lpstr>Symbol</vt:lpstr>
      <vt:lpstr>Tahoma</vt:lpstr>
      <vt:lpstr>Wingdings</vt:lpstr>
      <vt:lpstr>Wingdings 3</vt:lpstr>
      <vt:lpstr>פרוסה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חנאן אבו גויעד</dc:creator>
  <cp:lastModifiedBy>user</cp:lastModifiedBy>
  <cp:revision>8</cp:revision>
  <dcterms:created xsi:type="dcterms:W3CDTF">2023-10-14T12:33:39Z</dcterms:created>
  <dcterms:modified xsi:type="dcterms:W3CDTF">2023-11-04T18:54:24Z</dcterms:modified>
</cp:coreProperties>
</file>